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6"/>
  </p:notesMasterIdLst>
  <p:sldIdLst>
    <p:sldId id="300" r:id="rId2"/>
    <p:sldId id="323" r:id="rId3"/>
    <p:sldId id="363" r:id="rId4"/>
    <p:sldId id="362" r:id="rId5"/>
    <p:sldId id="344" r:id="rId6"/>
    <p:sldId id="345" r:id="rId7"/>
    <p:sldId id="346" r:id="rId8"/>
    <p:sldId id="347" r:id="rId9"/>
    <p:sldId id="348" r:id="rId10"/>
    <p:sldId id="349" r:id="rId11"/>
    <p:sldId id="350" r:id="rId12"/>
    <p:sldId id="351" r:id="rId13"/>
    <p:sldId id="353" r:id="rId14"/>
    <p:sldId id="332" r:id="rId15"/>
    <p:sldId id="354" r:id="rId16"/>
    <p:sldId id="355" r:id="rId17"/>
    <p:sldId id="356" r:id="rId18"/>
    <p:sldId id="357" r:id="rId19"/>
    <p:sldId id="358" r:id="rId20"/>
    <p:sldId id="359" r:id="rId21"/>
    <p:sldId id="360" r:id="rId22"/>
    <p:sldId id="361" r:id="rId23"/>
    <p:sldId id="340" r:id="rId24"/>
    <p:sldId id="327" r:id="rId25"/>
  </p:sldIdLst>
  <p:sldSz cx="12192000" cy="6858000"/>
  <p:notesSz cx="6858000" cy="9144000"/>
  <p:embeddedFontLst>
    <p:embeddedFont>
      <p:font typeface="Atkinson Hyperlegible" pitchFamily="2" charset="0"/>
      <p:regular r:id="rId27"/>
      <p:bold r:id="rId28"/>
      <p:italic r:id="rId29"/>
      <p:boldItalic r:id="rId30"/>
    </p:embeddedFont>
    <p:embeddedFont>
      <p:font typeface="Calibri" panose="020F0502020204030204" pitchFamily="34" charset="0"/>
      <p:regular r:id="rId31"/>
      <p:bold r:id="rId32"/>
      <p:italic r:id="rId33"/>
      <p:boldItalic r:id="rId34"/>
    </p:embeddedFont>
  </p:embeddedFontLst>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B09C"/>
    <a:srgbClr val="595959"/>
    <a:srgbClr val="98D7CE"/>
    <a:srgbClr val="BAECE4"/>
    <a:srgbClr val="C7DDF1"/>
    <a:srgbClr val="DEEBF7"/>
    <a:srgbClr val="B3C0E2"/>
    <a:srgbClr val="262626"/>
    <a:srgbClr val="F2F2F2"/>
    <a:srgbClr val="FBAD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45157" autoAdjust="0"/>
  </p:normalViewPr>
  <p:slideViewPr>
    <p:cSldViewPr snapToGrid="0">
      <p:cViewPr varScale="1">
        <p:scale>
          <a:sx n="51" d="100"/>
          <a:sy n="51" d="100"/>
        </p:scale>
        <p:origin x="2910" y="72"/>
      </p:cViewPr>
      <p:guideLst>
        <p:guide orient="horz" pos="2160"/>
        <p:guide pos="3840"/>
      </p:guideLst>
    </p:cSldViewPr>
  </p:slideViewPr>
  <p:notesTextViewPr>
    <p:cViewPr>
      <p:scale>
        <a:sx n="3" d="2"/>
        <a:sy n="3" d="2"/>
      </p:scale>
      <p:origin x="0" y="0"/>
    </p:cViewPr>
  </p:notesTextViewPr>
  <p:notesViewPr>
    <p:cSldViewPr snapToGrid="0">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5448C-9631-42E7-A042-829907BF31F8}" type="datetimeFigureOut">
              <a:rPr lang="en-GB" smtClean="0"/>
              <a:t>25/01/2023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D9D50-C061-45AE-A04B-DE5F593CE4BE}" type="slidenum">
              <a:rPr lang="en-GB" smtClean="0"/>
              <a:t>‹#›</a:t>
            </a:fld>
            <a:endParaRPr lang="en-GB"/>
          </a:p>
        </p:txBody>
      </p:sp>
    </p:spTree>
    <p:extLst>
      <p:ext uri="{BB962C8B-B14F-4D97-AF65-F5344CB8AC3E}">
        <p14:creationId xmlns:p14="http://schemas.microsoft.com/office/powerpoint/2010/main" val="680953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Unit 2 of Module 2.</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a:t>
            </a:fld>
            <a:endParaRPr lang="en-GB"/>
          </a:p>
        </p:txBody>
      </p:sp>
    </p:spTree>
    <p:extLst>
      <p:ext uri="{BB962C8B-B14F-4D97-AF65-F5344CB8AC3E}">
        <p14:creationId xmlns:p14="http://schemas.microsoft.com/office/powerpoint/2010/main" val="1393379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Column 4, </a:t>
            </a:r>
            <a:r>
              <a:rPr lang="en-US" sz="1200" b="1" kern="1200" dirty="0">
                <a:solidFill>
                  <a:schemeClr val="tx1"/>
                </a:solidFill>
                <a:effectLst/>
                <a:latin typeface="+mn-lt"/>
                <a:ea typeface="+mn-ea"/>
                <a:cs typeface="+mn-cs"/>
              </a:rPr>
              <a:t>Response</a:t>
            </a:r>
            <a:r>
              <a:rPr lang="en-US" sz="1200" kern="1200" dirty="0">
                <a:solidFill>
                  <a:schemeClr val="tx1"/>
                </a:solidFill>
                <a:effectLst/>
                <a:latin typeface="+mn-lt"/>
                <a:ea typeface="+mn-ea"/>
                <a:cs typeface="+mn-cs"/>
              </a:rPr>
              <a:t>, shows the response options for a question or set of questions.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For most of the questionnaire, all the possible responses will be coded.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Coding means that a selection of possible responses is provided, and each response is given a number or “code”.  So the data collector simply selects the code corresponding to the correct answer. </a:t>
            </a: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where question number 1202 asks: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“Does this facility have a functioning computer”?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a:t>
            </a:r>
            <a:r>
              <a:rPr lang="en-US" sz="1200" b="1" kern="1200" dirty="0">
                <a:solidFill>
                  <a:schemeClr val="tx1"/>
                </a:solidFill>
                <a:effectLst/>
                <a:latin typeface="+mn-lt"/>
                <a:ea typeface="+mn-ea"/>
                <a:cs typeface="+mn-cs"/>
              </a:rPr>
              <a:t>only one</a:t>
            </a:r>
            <a:r>
              <a:rPr lang="en-US" sz="1200" kern="1200" dirty="0">
                <a:solidFill>
                  <a:schemeClr val="tx1"/>
                </a:solidFill>
                <a:effectLst/>
                <a:latin typeface="+mn-lt"/>
                <a:ea typeface="+mn-ea"/>
                <a:cs typeface="+mn-cs"/>
              </a:rPr>
              <a:t> response option to this question, either YES or NO. The data should collector should select the correct code, based on the respondent’s answer.</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10</a:t>
            </a:fld>
            <a:endParaRPr lang="en-GB"/>
          </a:p>
        </p:txBody>
      </p:sp>
    </p:spTree>
    <p:extLst>
      <p:ext uri="{BB962C8B-B14F-4D97-AF65-F5344CB8AC3E}">
        <p14:creationId xmlns:p14="http://schemas.microsoft.com/office/powerpoint/2010/main" val="476484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for some questions we cannot predict all the types of responses a respondent will give. Therefore, we may need to introduce an “other” option to capture non-standard responses.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the question “What is the most commonly used source of water for the facility at this time?” requires only </a:t>
            </a:r>
            <a:r>
              <a:rPr lang="en-US" sz="1200" b="1" kern="1200" dirty="0">
                <a:solidFill>
                  <a:schemeClr val="tx1"/>
                </a:solidFill>
                <a:effectLst/>
                <a:latin typeface="+mn-lt"/>
                <a:ea typeface="+mn-ea"/>
                <a:cs typeface="+mn-cs"/>
              </a:rPr>
              <a:t>one</a:t>
            </a:r>
            <a:r>
              <a:rPr lang="en-US" sz="1200" kern="1200" dirty="0">
                <a:solidFill>
                  <a:schemeClr val="tx1"/>
                </a:solidFill>
                <a:effectLst/>
                <a:latin typeface="+mn-lt"/>
                <a:ea typeface="+mn-ea"/>
                <a:cs typeface="+mn-cs"/>
              </a:rPr>
              <a:t> answer.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if the source of water is not in the list, we will need to select </a:t>
            </a:r>
            <a:r>
              <a:rPr lang="en-US" sz="1200" b="1" kern="1200" dirty="0">
                <a:solidFill>
                  <a:schemeClr val="tx1"/>
                </a:solidFill>
                <a:effectLst/>
                <a:latin typeface="+mn-lt"/>
                <a:ea typeface="+mn-ea"/>
                <a:cs typeface="+mn-cs"/>
              </a:rPr>
              <a:t>OTHER</a:t>
            </a:r>
            <a:r>
              <a:rPr lang="en-US" sz="1200" kern="1200" dirty="0">
                <a:solidFill>
                  <a:schemeClr val="tx1"/>
                </a:solidFill>
                <a:effectLst/>
                <a:latin typeface="+mn-lt"/>
                <a:ea typeface="+mn-ea"/>
                <a:cs typeface="+mn-cs"/>
              </a:rPr>
              <a:t> and write the specific response.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11</a:t>
            </a:fld>
            <a:endParaRPr lang="en-GB"/>
          </a:p>
        </p:txBody>
      </p:sp>
    </p:spTree>
    <p:extLst>
      <p:ext uri="{BB962C8B-B14F-4D97-AF65-F5344CB8AC3E}">
        <p14:creationId xmlns:p14="http://schemas.microsoft.com/office/powerpoint/2010/main" val="2030287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what happens if we have questions with many response options?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look at an example question from Section 14 on Communicable diseases services.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Question 1404 asks about the method(s) the facility uses for diagnosing malaria. As the facility may use more than one method – such as both rapid diagnostic testing and microscopy – we need to provide the option for capturing multiple responses.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When we may need to collect more than one response to a question, the paper questionnaire uses a table instead of a list of options.  </a:t>
            </a:r>
            <a:r>
              <a:rPr lang="en-US" sz="1200" kern="1200" dirty="0">
                <a:solidFill>
                  <a:schemeClr val="tx1"/>
                </a:solidFill>
                <a:effectLst/>
                <a:latin typeface="+mn-lt"/>
                <a:ea typeface="+mn-ea"/>
                <a:cs typeface="+mn-cs"/>
              </a:rPr>
              <a:t>In the table we have:</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possible methods as rows; and,</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response option Yes or No as columns.</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12</a:t>
            </a:fld>
            <a:endParaRPr lang="en-GB"/>
          </a:p>
        </p:txBody>
      </p:sp>
    </p:spTree>
    <p:extLst>
      <p:ext uri="{BB962C8B-B14F-4D97-AF65-F5344CB8AC3E}">
        <p14:creationId xmlns:p14="http://schemas.microsoft.com/office/powerpoint/2010/main" val="2708523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Sometimes we need to do more than just record what the respondent says; we need to do some observation.</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in the HHFA, we often look at:</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availability of equipment in the service area; and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whether the equipment is functioning.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is common that to provide quality services the site needs different types of equipment.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address this, the questionnaire provides a response table that contains: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As rows, the different types of equipment; and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As columns, the response options to observe the equipment and record whether it works.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for question 1225, we want to know whether equipment for sterilizing or high-level disinfection is available and if it is functioning.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From this example, we can see that column 4 captures two key types of information: “availability” and “functionality”.</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13</a:t>
            </a:fld>
            <a:endParaRPr lang="en-GB"/>
          </a:p>
        </p:txBody>
      </p:sp>
    </p:spTree>
    <p:extLst>
      <p:ext uri="{BB962C8B-B14F-4D97-AF65-F5344CB8AC3E}">
        <p14:creationId xmlns:p14="http://schemas.microsoft.com/office/powerpoint/2010/main" val="323103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start by looking at how to record information about the </a:t>
            </a:r>
            <a:r>
              <a:rPr lang="en-GB" sz="1200" b="1" kern="1200" dirty="0">
                <a:solidFill>
                  <a:schemeClr val="tx1"/>
                </a:solidFill>
                <a:effectLst/>
                <a:latin typeface="+mn-lt"/>
                <a:ea typeface="+mn-ea"/>
                <a:cs typeface="+mn-cs"/>
              </a:rPr>
              <a:t>availability of items</a:t>
            </a:r>
            <a:r>
              <a:rPr lang="en-GB" sz="1200" kern="1200" dirty="0">
                <a:solidFill>
                  <a:schemeClr val="tx1"/>
                </a:solidFill>
                <a:effectLst/>
                <a:latin typeface="+mn-lt"/>
                <a:ea typeface="+mn-ea"/>
                <a:cs typeface="+mn-cs"/>
              </a:rPr>
              <a:t>.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Whether it is equipment for sterilizing, or any other equipment, commodities, or documents, the following criteria should be used for recording this type of information:​​</a:t>
            </a:r>
          </a:p>
          <a:p>
            <a:endParaRPr lang="en-GB"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GB" sz="1200" b="1" kern="1200" dirty="0">
                <a:solidFill>
                  <a:schemeClr val="tx1"/>
                </a:solidFill>
                <a:effectLst/>
                <a:latin typeface="+mn-lt"/>
                <a:ea typeface="+mn-ea"/>
                <a:cs typeface="+mn-cs"/>
              </a:rPr>
              <a:t>"1" for "OBSERVED": </a:t>
            </a:r>
            <a:r>
              <a:rPr lang="en-GB" sz="1200" kern="1200" dirty="0">
                <a:solidFill>
                  <a:schemeClr val="tx1"/>
                </a:solidFill>
                <a:effectLst/>
                <a:latin typeface="+mn-lt"/>
                <a:ea typeface="+mn-ea"/>
                <a:cs typeface="+mn-cs"/>
              </a:rPr>
              <a:t>Select “1” when you have seen the item in the service site or in a nearby room where it can easily be accessed for use.  ​ ​</a:t>
            </a:r>
          </a:p>
          <a:p>
            <a:endParaRPr lang="en-GB"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GB" sz="1200" b="1" kern="1200" dirty="0">
                <a:solidFill>
                  <a:schemeClr val="tx1"/>
                </a:solidFill>
                <a:effectLst/>
                <a:latin typeface="+mn-lt"/>
                <a:ea typeface="+mn-ea"/>
                <a:cs typeface="+mn-cs"/>
              </a:rPr>
              <a:t>"2" for "REPORTED, NOT SEEN": </a:t>
            </a:r>
            <a:r>
              <a:rPr lang="en-GB" sz="1200" kern="1200" dirty="0">
                <a:solidFill>
                  <a:schemeClr val="tx1"/>
                </a:solidFill>
                <a:effectLst/>
                <a:latin typeface="+mn-lt"/>
                <a:ea typeface="+mn-ea"/>
                <a:cs typeface="+mn-cs"/>
              </a:rPr>
              <a:t>Select “2” any time the respondent reports the item is available in the service site or in a nearby room where it can easily be accessed when needed for use, but for some reason the data collector cannot observe the item. For example, the key to the cabinet is missing or the room is locked.​​</a:t>
            </a:r>
          </a:p>
          <a:p>
            <a:pPr marL="171450" indent="-171450">
              <a:buFont typeface="Arial" panose="020B0604020202020204" pitchFamily="34" charset="0"/>
              <a:buChar char="•"/>
            </a:pPr>
            <a:endParaRPr lang="en-GB"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GB" sz="1200" b="1" kern="1200" dirty="0">
                <a:solidFill>
                  <a:schemeClr val="tx1"/>
                </a:solidFill>
                <a:effectLst/>
                <a:latin typeface="+mn-lt"/>
                <a:ea typeface="+mn-ea"/>
                <a:cs typeface="+mn-cs"/>
              </a:rPr>
              <a:t>“3” for “NOT AVAILABLE”: </a:t>
            </a:r>
            <a:r>
              <a:rPr lang="en-GB" sz="1200" kern="1200" dirty="0">
                <a:solidFill>
                  <a:schemeClr val="tx1"/>
                </a:solidFill>
                <a:effectLst/>
                <a:latin typeface="+mn-lt"/>
                <a:ea typeface="+mn-ea"/>
                <a:cs typeface="+mn-cs"/>
              </a:rPr>
              <a:t>Select “3” when the respondent reports that the item is not available in the service site or in a nearby room where it can easily be accessed when needed.</a:t>
            </a:r>
          </a:p>
        </p:txBody>
      </p:sp>
      <p:sp>
        <p:nvSpPr>
          <p:cNvPr id="4" name="Slide Number Placeholder 3"/>
          <p:cNvSpPr>
            <a:spLocks noGrp="1"/>
          </p:cNvSpPr>
          <p:nvPr>
            <p:ph type="sldNum" sz="quarter" idx="5"/>
          </p:nvPr>
        </p:nvSpPr>
        <p:spPr/>
        <p:txBody>
          <a:bodyPr/>
          <a:lstStyle/>
          <a:p>
            <a:fld id="{7C1D9D50-C061-45AE-A04B-DE5F593CE4BE}" type="slidenum">
              <a:rPr lang="en-GB" smtClean="0"/>
              <a:t>14</a:t>
            </a:fld>
            <a:endParaRPr lang="en-GB"/>
          </a:p>
        </p:txBody>
      </p:sp>
    </p:spTree>
    <p:extLst>
      <p:ext uri="{BB962C8B-B14F-4D97-AF65-F5344CB8AC3E}">
        <p14:creationId xmlns:p14="http://schemas.microsoft.com/office/powerpoint/2010/main" val="103795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for the question about sterilizing equipment, we will:</a:t>
            </a:r>
            <a:endParaRPr lang="en-GB" sz="14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4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ask to go to the main location where equipment is finally processed for reuse;</a:t>
            </a:r>
            <a:endParaRPr lang="en-GB" sz="14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say to the respondent: </a:t>
            </a:r>
            <a:endParaRPr lang="en-GB" sz="1400" kern="1200" dirty="0">
              <a:solidFill>
                <a:schemeClr val="tx1"/>
              </a:solidFill>
              <a:effectLst/>
              <a:latin typeface="+mn-lt"/>
              <a:ea typeface="+mn-ea"/>
              <a:cs typeface="+mn-cs"/>
            </a:endParaRPr>
          </a:p>
          <a:p>
            <a:pPr marL="628650" lvl="1" indent="-171450">
              <a:buFont typeface="Courier New" panose="02070309020205020404" pitchFamily="49" charset="0"/>
              <a:buChar char="o"/>
            </a:pPr>
            <a:r>
              <a:rPr lang="en-US" sz="1200" kern="1200" dirty="0">
                <a:solidFill>
                  <a:schemeClr val="tx1"/>
                </a:solidFill>
                <a:effectLst/>
                <a:latin typeface="+mn-lt"/>
                <a:ea typeface="+mn-ea"/>
                <a:cs typeface="+mn-cs"/>
              </a:rPr>
              <a:t>“Now I would like to know about items for sterilizing or high-level disinfecting. For each item that I ask about, please show me the item and, when relevant, tell me if it is functioning or not”;</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start with the electric autoclave;</a:t>
            </a:r>
            <a:endParaRPr lang="en-GB" sz="1400" kern="1200" dirty="0">
              <a:solidFill>
                <a:schemeClr val="tx1"/>
              </a:solidFill>
              <a:effectLst/>
              <a:latin typeface="+mn-lt"/>
              <a:ea typeface="+mn-ea"/>
              <a:cs typeface="+mn-cs"/>
            </a:endParaRPr>
          </a:p>
          <a:p>
            <a:pPr marL="628650" lvl="1" indent="-171450">
              <a:buFont typeface="Courier New" panose="02070309020205020404" pitchFamily="49" charset="0"/>
              <a:buChar char="o"/>
            </a:pPr>
            <a:r>
              <a:rPr lang="en-US" sz="1200" kern="1200" dirty="0">
                <a:solidFill>
                  <a:schemeClr val="tx1"/>
                </a:solidFill>
                <a:effectLst/>
                <a:latin typeface="+mn-lt"/>
                <a:ea typeface="+mn-ea"/>
                <a:cs typeface="+mn-cs"/>
              </a:rPr>
              <a:t>if we </a:t>
            </a:r>
            <a:r>
              <a:rPr lang="en-US" sz="1200" b="1" kern="1200" dirty="0">
                <a:solidFill>
                  <a:schemeClr val="tx1"/>
                </a:solidFill>
                <a:effectLst/>
                <a:latin typeface="+mn-lt"/>
                <a:ea typeface="+mn-ea"/>
                <a:cs typeface="+mn-cs"/>
              </a:rPr>
              <a:t>see it</a:t>
            </a:r>
            <a:r>
              <a:rPr lang="en-US" sz="1200" b="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we </a:t>
            </a:r>
            <a:r>
              <a:rPr lang="en-US" sz="1200" b="1" kern="1200" dirty="0">
                <a:solidFill>
                  <a:schemeClr val="tx1"/>
                </a:solidFill>
                <a:effectLst/>
                <a:latin typeface="+mn-lt"/>
                <a:ea typeface="+mn-ea"/>
                <a:cs typeface="+mn-cs"/>
              </a:rPr>
              <a:t>select 1</a:t>
            </a:r>
            <a:r>
              <a:rPr lang="en-US" sz="1200" kern="1200" dirty="0">
                <a:solidFill>
                  <a:schemeClr val="tx1"/>
                </a:solidFill>
                <a:effectLst/>
                <a:latin typeface="+mn-lt"/>
                <a:ea typeface="+mn-ea"/>
                <a:cs typeface="+mn-cs"/>
              </a:rPr>
              <a:t>, which then takes us to column B on functionality;</a:t>
            </a:r>
            <a:endParaRPr lang="en-GB" sz="1400" kern="1200" dirty="0">
              <a:solidFill>
                <a:schemeClr val="tx1"/>
              </a:solidFill>
              <a:effectLst/>
              <a:latin typeface="+mn-lt"/>
              <a:ea typeface="+mn-ea"/>
              <a:cs typeface="+mn-cs"/>
            </a:endParaRPr>
          </a:p>
          <a:p>
            <a:pPr marL="628650" lvl="1" indent="-171450">
              <a:buFont typeface="Courier New" panose="02070309020205020404" pitchFamily="49" charset="0"/>
              <a:buChar char="o"/>
            </a:pPr>
            <a:r>
              <a:rPr lang="en-US" sz="1200" kern="1200" dirty="0">
                <a:solidFill>
                  <a:schemeClr val="tx1"/>
                </a:solidFill>
                <a:effectLst/>
                <a:latin typeface="+mn-lt"/>
                <a:ea typeface="+mn-ea"/>
                <a:cs typeface="+mn-cs"/>
              </a:rPr>
              <a:t>if the respondent tells us that it is available in the service site or in a nearby room where it can easily be accessed when needed for use, but for any reason whatsoever, we </a:t>
            </a:r>
            <a:r>
              <a:rPr lang="en-US" sz="1200" b="1" kern="1200" dirty="0">
                <a:solidFill>
                  <a:schemeClr val="tx1"/>
                </a:solidFill>
                <a:effectLst/>
                <a:latin typeface="+mn-lt"/>
                <a:ea typeface="+mn-ea"/>
                <a:cs typeface="+mn-cs"/>
              </a:rPr>
              <a:t>cannot see it</a:t>
            </a:r>
            <a:r>
              <a:rPr lang="en-US" sz="1200" kern="1200" dirty="0">
                <a:solidFill>
                  <a:schemeClr val="tx1"/>
                </a:solidFill>
                <a:effectLst/>
                <a:latin typeface="+mn-lt"/>
                <a:ea typeface="+mn-ea"/>
                <a:cs typeface="+mn-cs"/>
              </a:rPr>
              <a:t>, then we </a:t>
            </a:r>
            <a:r>
              <a:rPr lang="en-US" sz="1200" b="1" kern="1200" dirty="0">
                <a:solidFill>
                  <a:schemeClr val="tx1"/>
                </a:solidFill>
                <a:effectLst/>
                <a:latin typeface="+mn-lt"/>
                <a:ea typeface="+mn-ea"/>
                <a:cs typeface="+mn-cs"/>
              </a:rPr>
              <a:t>select 2</a:t>
            </a:r>
            <a:r>
              <a:rPr lang="en-US" sz="1200" kern="1200" dirty="0">
                <a:solidFill>
                  <a:schemeClr val="tx1"/>
                </a:solidFill>
                <a:effectLst/>
                <a:latin typeface="+mn-lt"/>
                <a:ea typeface="+mn-ea"/>
                <a:cs typeface="+mn-cs"/>
              </a:rPr>
              <a:t>, which also takes us to column B on functionality;</a:t>
            </a:r>
            <a:endParaRPr lang="en-GB" sz="1400" kern="1200" dirty="0">
              <a:solidFill>
                <a:schemeClr val="tx1"/>
              </a:solidFill>
              <a:effectLst/>
              <a:latin typeface="+mn-lt"/>
              <a:ea typeface="+mn-ea"/>
              <a:cs typeface="+mn-cs"/>
            </a:endParaRPr>
          </a:p>
          <a:p>
            <a:pPr marL="628650" lvl="1" indent="-171450">
              <a:buFont typeface="Courier New" panose="02070309020205020404" pitchFamily="49" charset="0"/>
              <a:buChar char="o"/>
            </a:pPr>
            <a:r>
              <a:rPr lang="en-US" sz="1200" kern="1200" dirty="0">
                <a:solidFill>
                  <a:schemeClr val="tx1"/>
                </a:solidFill>
                <a:effectLst/>
                <a:latin typeface="+mn-lt"/>
                <a:ea typeface="+mn-ea"/>
                <a:cs typeface="+mn-cs"/>
              </a:rPr>
              <a:t>if the respondent tells us that it is </a:t>
            </a:r>
            <a:r>
              <a:rPr lang="en-US" sz="1200" b="1" kern="1200" dirty="0">
                <a:solidFill>
                  <a:schemeClr val="tx1"/>
                </a:solidFill>
                <a:effectLst/>
                <a:latin typeface="+mn-lt"/>
                <a:ea typeface="+mn-ea"/>
                <a:cs typeface="+mn-cs"/>
              </a:rPr>
              <a:t>not available</a:t>
            </a:r>
            <a:r>
              <a:rPr lang="en-US" sz="1200" kern="1200" dirty="0">
                <a:solidFill>
                  <a:schemeClr val="tx1"/>
                </a:solidFill>
                <a:effectLst/>
                <a:latin typeface="+mn-lt"/>
                <a:ea typeface="+mn-ea"/>
                <a:cs typeface="+mn-cs"/>
              </a:rPr>
              <a:t>, we must </a:t>
            </a:r>
            <a:r>
              <a:rPr lang="en-US" sz="1200" b="1" kern="1200" dirty="0">
                <a:solidFill>
                  <a:schemeClr val="tx1"/>
                </a:solidFill>
                <a:effectLst/>
                <a:latin typeface="+mn-lt"/>
                <a:ea typeface="+mn-ea"/>
                <a:cs typeface="+mn-cs"/>
              </a:rPr>
              <a:t>select 3</a:t>
            </a:r>
            <a:r>
              <a:rPr lang="en-US" sz="1200" kern="1200" dirty="0">
                <a:solidFill>
                  <a:schemeClr val="tx1"/>
                </a:solidFill>
                <a:effectLst/>
                <a:latin typeface="+mn-lt"/>
                <a:ea typeface="+mn-ea"/>
                <a:cs typeface="+mn-cs"/>
              </a:rPr>
              <a:t>, which takes us to row 02, without any need to ask about functionality as the autoclave is not available.</a:t>
            </a:r>
            <a:endParaRPr lang="en-GB" sz="14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15</a:t>
            </a:fld>
            <a:endParaRPr lang="en-GB"/>
          </a:p>
        </p:txBody>
      </p:sp>
    </p:spTree>
    <p:extLst>
      <p:ext uri="{BB962C8B-B14F-4D97-AF65-F5344CB8AC3E}">
        <p14:creationId xmlns:p14="http://schemas.microsoft.com/office/powerpoint/2010/main" val="3683228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Next, we’ll look at how to record information on </a:t>
            </a:r>
            <a:r>
              <a:rPr lang="en-GB" sz="1200" b="1" kern="1200" dirty="0">
                <a:solidFill>
                  <a:schemeClr val="tx1"/>
                </a:solidFill>
                <a:effectLst/>
                <a:latin typeface="+mn-lt"/>
                <a:ea typeface="+mn-ea"/>
                <a:cs typeface="+mn-cs"/>
              </a:rPr>
              <a:t>functionality</a:t>
            </a:r>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For some “OBSERVED” or “REPORTED, NOT SEEN” equipment and diagnostics, we need to determine if the item is functioning at the time of our visit.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For recording information in functionality, we use the following criteria:​</a:t>
            </a:r>
          </a:p>
          <a:p>
            <a:endParaRPr lang="en-GB"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GB" sz="1200" b="1" kern="1200" dirty="0">
                <a:solidFill>
                  <a:schemeClr val="tx1"/>
                </a:solidFill>
                <a:effectLst/>
                <a:latin typeface="+mn-lt"/>
                <a:ea typeface="+mn-ea"/>
                <a:cs typeface="+mn-cs"/>
              </a:rPr>
              <a:t>“1” for “YES”:  </a:t>
            </a:r>
            <a:r>
              <a:rPr lang="en-GB" sz="1200" kern="1200" dirty="0">
                <a:solidFill>
                  <a:schemeClr val="tx1"/>
                </a:solidFill>
                <a:effectLst/>
                <a:latin typeface="+mn-lt"/>
                <a:ea typeface="+mn-ea"/>
                <a:cs typeface="+mn-cs"/>
              </a:rPr>
              <a:t>We observe that the item is in working order or, if it is in a location where it is not reasonable to ask to see if the equipment is functioning (e.g. a generator), the respondent indicates that it is functional.​</a:t>
            </a:r>
          </a:p>
          <a:p>
            <a:pPr marL="171450" indent="-171450">
              <a:buFont typeface="Arial" panose="020B0604020202020204" pitchFamily="34" charset="0"/>
              <a:buChar char="•"/>
            </a:pPr>
            <a:endParaRPr lang="en-GB"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GB" sz="1200" b="1" kern="1200" dirty="0">
                <a:solidFill>
                  <a:schemeClr val="tx1"/>
                </a:solidFill>
                <a:effectLst/>
                <a:latin typeface="+mn-lt"/>
                <a:ea typeface="+mn-ea"/>
                <a:cs typeface="+mn-cs"/>
              </a:rPr>
              <a:t>“2” for “NO”: </a:t>
            </a:r>
            <a:r>
              <a:rPr lang="en-GB" sz="1200" kern="1200" dirty="0">
                <a:solidFill>
                  <a:schemeClr val="tx1"/>
                </a:solidFill>
                <a:effectLst/>
                <a:latin typeface="+mn-lt"/>
                <a:ea typeface="+mn-ea"/>
                <a:cs typeface="+mn-cs"/>
              </a:rPr>
              <a:t>The item is not functional if the respondent indicates that it is not in working order.  ​</a:t>
            </a:r>
          </a:p>
          <a:p>
            <a:pPr marL="171450" indent="-171450">
              <a:buFont typeface="Arial" panose="020B0604020202020204" pitchFamily="34" charset="0"/>
              <a:buChar char="•"/>
            </a:pPr>
            <a:endParaRPr lang="en-GB"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GB" sz="1200" b="1" kern="1200" dirty="0">
                <a:solidFill>
                  <a:schemeClr val="tx1"/>
                </a:solidFill>
                <a:effectLst/>
                <a:latin typeface="+mn-lt"/>
                <a:ea typeface="+mn-ea"/>
                <a:cs typeface="+mn-cs"/>
              </a:rPr>
              <a:t>“8” for “DON’T KNOW”: </a:t>
            </a:r>
            <a:r>
              <a:rPr lang="en-GB" sz="1200" kern="1200" dirty="0">
                <a:solidFill>
                  <a:schemeClr val="tx1"/>
                </a:solidFill>
                <a:effectLst/>
                <a:latin typeface="+mn-lt"/>
                <a:ea typeface="+mn-ea"/>
                <a:cs typeface="+mn-cs"/>
              </a:rPr>
              <a:t>The respondent is not certain if the item is in working order or not, and the data collector cannot verify the functioning condition. For example, the place where the item is kept might be locked and the respondent does not know about status of the item.​</a:t>
            </a:r>
          </a:p>
        </p:txBody>
      </p:sp>
      <p:sp>
        <p:nvSpPr>
          <p:cNvPr id="4" name="Slide Number Placeholder 3"/>
          <p:cNvSpPr>
            <a:spLocks noGrp="1"/>
          </p:cNvSpPr>
          <p:nvPr>
            <p:ph type="sldNum" sz="quarter" idx="5"/>
          </p:nvPr>
        </p:nvSpPr>
        <p:spPr/>
        <p:txBody>
          <a:bodyPr/>
          <a:lstStyle/>
          <a:p>
            <a:fld id="{7C1D9D50-C061-45AE-A04B-DE5F593CE4BE}" type="slidenum">
              <a:rPr lang="en-GB" smtClean="0"/>
              <a:t>16</a:t>
            </a:fld>
            <a:endParaRPr lang="en-GB"/>
          </a:p>
        </p:txBody>
      </p:sp>
    </p:spTree>
    <p:extLst>
      <p:ext uri="{BB962C8B-B14F-4D97-AF65-F5344CB8AC3E}">
        <p14:creationId xmlns:p14="http://schemas.microsoft.com/office/powerpoint/2010/main" val="1453178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Imagine that in our example about sterilizing or high-level disinfecting equipment, we were either able to observe the electric autoclave, or the respondent told us it is available, but we couldn’t observe it. ​</a:t>
            </a:r>
          </a:p>
          <a:p>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then need to go to column B on </a:t>
            </a:r>
            <a:r>
              <a:rPr lang="en-US" sz="1200" b="1" kern="1200" dirty="0">
                <a:solidFill>
                  <a:schemeClr val="tx1"/>
                </a:solidFill>
                <a:effectLst/>
                <a:latin typeface="+mn-lt"/>
                <a:ea typeface="+mn-ea"/>
                <a:cs typeface="+mn-cs"/>
              </a:rPr>
              <a:t>functioning</a:t>
            </a:r>
            <a:r>
              <a:rPr lang="en-US" sz="1200" kern="1200" dirty="0">
                <a:solidFill>
                  <a:schemeClr val="tx1"/>
                </a:solidFill>
                <a:effectLst/>
                <a:latin typeface="+mn-lt"/>
                <a:ea typeface="+mn-ea"/>
                <a:cs typeface="+mn-cs"/>
              </a:rPr>
              <a:t> and verify that the item is working or ask the respondent whether it works, in case it is not easily verifiable.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if it </a:t>
            </a:r>
            <a:r>
              <a:rPr lang="en-US" sz="1200" b="1" kern="1200" dirty="0">
                <a:solidFill>
                  <a:schemeClr val="tx1"/>
                </a:solidFill>
                <a:effectLst/>
                <a:latin typeface="+mn-lt"/>
                <a:ea typeface="+mn-ea"/>
                <a:cs typeface="+mn-cs"/>
              </a:rPr>
              <a:t>does work</a:t>
            </a:r>
            <a:r>
              <a:rPr lang="en-US" sz="1200" kern="1200" dirty="0">
                <a:solidFill>
                  <a:schemeClr val="tx1"/>
                </a:solidFill>
                <a:effectLst/>
                <a:latin typeface="+mn-lt"/>
                <a:ea typeface="+mn-ea"/>
                <a:cs typeface="+mn-cs"/>
              </a:rPr>
              <a:t>, then we select </a:t>
            </a:r>
            <a:r>
              <a:rPr lang="en-US" sz="1200" b="1" kern="12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go to question 1226;</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if it </a:t>
            </a:r>
            <a:r>
              <a:rPr lang="en-US" sz="1200" b="1" kern="1200" dirty="0">
                <a:solidFill>
                  <a:schemeClr val="tx1"/>
                </a:solidFill>
                <a:effectLst/>
                <a:latin typeface="+mn-lt"/>
                <a:ea typeface="+mn-ea"/>
                <a:cs typeface="+mn-cs"/>
              </a:rPr>
              <a:t>doesn’t work</a:t>
            </a:r>
            <a:r>
              <a:rPr lang="en-US" sz="1200" kern="1200" dirty="0">
                <a:solidFill>
                  <a:schemeClr val="tx1"/>
                </a:solidFill>
                <a:effectLst/>
                <a:latin typeface="+mn-lt"/>
                <a:ea typeface="+mn-ea"/>
                <a:cs typeface="+mn-cs"/>
              </a:rPr>
              <a:t>, then we select</a:t>
            </a:r>
            <a:r>
              <a:rPr lang="en-US" sz="1200" b="1" kern="1200" dirty="0">
                <a:solidFill>
                  <a:schemeClr val="tx1"/>
                </a:solidFill>
                <a:effectLst/>
                <a:latin typeface="+mn-lt"/>
                <a:ea typeface="+mn-ea"/>
                <a:cs typeface="+mn-cs"/>
              </a:rPr>
              <a:t> 2</a:t>
            </a:r>
            <a:r>
              <a:rPr lang="en-US" sz="1200" kern="1200" dirty="0">
                <a:solidFill>
                  <a:schemeClr val="tx1"/>
                </a:solidFill>
                <a:effectLst/>
                <a:latin typeface="+mn-lt"/>
                <a:ea typeface="+mn-ea"/>
                <a:cs typeface="+mn-cs"/>
              </a:rPr>
              <a:t> and go to the next row 02; and</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if the respondent is not sure and we </a:t>
            </a:r>
            <a:r>
              <a:rPr lang="en-US" sz="1200" b="1" kern="1200" dirty="0">
                <a:solidFill>
                  <a:schemeClr val="tx1"/>
                </a:solidFill>
                <a:effectLst/>
                <a:latin typeface="+mn-lt"/>
                <a:ea typeface="+mn-ea"/>
                <a:cs typeface="+mn-cs"/>
              </a:rPr>
              <a:t>cannot verify that it is working</a:t>
            </a:r>
            <a:r>
              <a:rPr lang="en-US" sz="1200" kern="1200" dirty="0">
                <a:solidFill>
                  <a:schemeClr val="tx1"/>
                </a:solidFill>
                <a:effectLst/>
                <a:latin typeface="+mn-lt"/>
                <a:ea typeface="+mn-ea"/>
                <a:cs typeface="+mn-cs"/>
              </a:rPr>
              <a:t>, then we check </a:t>
            </a:r>
            <a:r>
              <a:rPr lang="en-US" sz="1200" b="1" kern="1200" dirty="0">
                <a:solidFill>
                  <a:schemeClr val="tx1"/>
                </a:solidFill>
                <a:effectLst/>
                <a:latin typeface="+mn-lt"/>
                <a:ea typeface="+mn-ea"/>
                <a:cs typeface="+mn-cs"/>
              </a:rPr>
              <a:t>8</a:t>
            </a:r>
            <a:r>
              <a:rPr lang="en-US" sz="1200" kern="1200" dirty="0">
                <a:solidFill>
                  <a:schemeClr val="tx1"/>
                </a:solidFill>
                <a:effectLst/>
                <a:latin typeface="+mn-lt"/>
                <a:ea typeface="+mn-ea"/>
                <a:cs typeface="+mn-cs"/>
              </a:rPr>
              <a:t> and go to row 02.</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is important that we follow the sequence in the questionnaire as guided by the arrows.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may not need to ask about all the items. As seen in this example, if the facility has a working electric autoclave, we may jump directly to another question.</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17</a:t>
            </a:fld>
            <a:endParaRPr lang="en-GB"/>
          </a:p>
        </p:txBody>
      </p:sp>
    </p:spTree>
    <p:extLst>
      <p:ext uri="{BB962C8B-B14F-4D97-AF65-F5344CB8AC3E}">
        <p14:creationId xmlns:p14="http://schemas.microsoft.com/office/powerpoint/2010/main" val="3772247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imagine you are at the main location in the facility where equipment is finally processed for reuse.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asking the respondent whether there is an electric autoclave, the respondent shows you this piece of equipment and also tells you it is functioning today.</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18</a:t>
            </a:fld>
            <a:endParaRPr lang="en-GB"/>
          </a:p>
        </p:txBody>
      </p:sp>
    </p:spTree>
    <p:extLst>
      <p:ext uri="{BB962C8B-B14F-4D97-AF65-F5344CB8AC3E}">
        <p14:creationId xmlns:p14="http://schemas.microsoft.com/office/powerpoint/2010/main" val="2066303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case, you would: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Go to column (A) AVAILABLE and select 1 under OBSERVED;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then go to column (B) FUNCTIONAL and select 1 under YES.</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19</a:t>
            </a:fld>
            <a:endParaRPr lang="en-GB"/>
          </a:p>
        </p:txBody>
      </p:sp>
    </p:spTree>
    <p:extLst>
      <p:ext uri="{BB962C8B-B14F-4D97-AF65-F5344CB8AC3E}">
        <p14:creationId xmlns:p14="http://schemas.microsoft.com/office/powerpoint/2010/main" val="1140356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the end of this unit, you will be able to:</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state the number of columns into which the questionnaire is divided;</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describe the kind of information you can find in each column.</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2</a:t>
            </a:fld>
            <a:endParaRPr lang="en-GB"/>
          </a:p>
        </p:txBody>
      </p:sp>
    </p:spTree>
    <p:extLst>
      <p:ext uri="{BB962C8B-B14F-4D97-AF65-F5344CB8AC3E}">
        <p14:creationId xmlns:p14="http://schemas.microsoft.com/office/powerpoint/2010/main" val="1748222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Some HHFA questions require a numeric response, which should be recorded in the appropriate available boxes. </a:t>
            </a:r>
            <a:endParaRPr lang="en-GB" sz="1200"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In this example from Section 4, question 402 asks for the official number of authorized adult-size inpatient beds. </a:t>
            </a:r>
            <a:endParaRPr lang="en-GB"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there are 32 beds; we will record this number in the questionnaire.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there are no inpatient beds in the facility, we will select the 0000 option.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20</a:t>
            </a:fld>
            <a:endParaRPr lang="en-GB"/>
          </a:p>
        </p:txBody>
      </p:sp>
    </p:spTree>
    <p:extLst>
      <p:ext uri="{BB962C8B-B14F-4D97-AF65-F5344CB8AC3E}">
        <p14:creationId xmlns:p14="http://schemas.microsoft.com/office/powerpoint/2010/main" val="2719919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look at column 5, which provides the instructions to </a:t>
            </a:r>
            <a:r>
              <a:rPr lang="en-US" sz="1200" b="1" kern="1200" dirty="0">
                <a:solidFill>
                  <a:schemeClr val="tx1"/>
                </a:solidFill>
                <a:effectLst/>
                <a:latin typeface="+mn-lt"/>
                <a:ea typeface="+mn-ea"/>
                <a:cs typeface="+mn-cs"/>
              </a:rPr>
              <a:t>skip</a:t>
            </a:r>
            <a:r>
              <a:rPr lang="en-US" sz="1200" kern="1200" dirty="0">
                <a:solidFill>
                  <a:schemeClr val="tx1"/>
                </a:solidFill>
                <a:effectLst/>
                <a:latin typeface="+mn-lt"/>
                <a:ea typeface="+mn-ea"/>
                <a:cs typeface="+mn-cs"/>
              </a:rPr>
              <a:t> to another question or to some information.</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questionnaire is set up to ask only appropriate questions for a given situation. This is possible because of skip patterns, which:</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“skip over” questions that are not applicable, based on the answer to a previous question; and so​</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make the questionnaire more concise and relevant; and​</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help to increase the cooperation of the respondent.</a:t>
            </a:r>
            <a:r>
              <a:rPr lang="en-US" sz="1200" kern="1200" dirty="0">
                <a:solidFill>
                  <a:schemeClr val="tx1"/>
                </a:solidFill>
                <a:effectLst/>
                <a:latin typeface="+mn-lt"/>
                <a:ea typeface="+mn-ea"/>
                <a:cs typeface="+mn-cs"/>
              </a:rPr>
              <a:t> </a:t>
            </a:r>
          </a:p>
          <a:p>
            <a:pPr marL="0" lvl="0" indent="0">
              <a:buFont typeface="Arial" panose="020B0604020202020204" pitchFamily="34" charset="0"/>
              <a:buNone/>
            </a:pP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that the electronic (</a:t>
            </a:r>
            <a:r>
              <a:rPr lang="en-US" sz="1200" kern="1200" dirty="0" err="1">
                <a:solidFill>
                  <a:schemeClr val="tx1"/>
                </a:solidFill>
                <a:effectLst/>
                <a:latin typeface="+mn-lt"/>
                <a:ea typeface="+mn-ea"/>
                <a:cs typeface="+mn-cs"/>
              </a:rPr>
              <a:t>CSPro</a:t>
            </a:r>
            <a:r>
              <a:rPr lang="en-US" sz="1200" kern="1200" dirty="0">
                <a:solidFill>
                  <a:schemeClr val="tx1"/>
                </a:solidFill>
                <a:effectLst/>
                <a:latin typeface="+mn-lt"/>
                <a:ea typeface="+mn-ea"/>
                <a:cs typeface="+mn-cs"/>
              </a:rPr>
              <a:t>) questionnaires have the skip patterns built into the configuration, so that skips happen automatically and the data collector doesn’t see them.</a:t>
            </a:r>
            <a:endParaRPr lang="en-GB" sz="1200" kern="1200" dirty="0">
              <a:solidFill>
                <a:schemeClr val="tx1"/>
              </a:solidFill>
              <a:effectLst/>
              <a:latin typeface="+mn-lt"/>
              <a:ea typeface="+mn-ea"/>
              <a:cs typeface="+mn-cs"/>
            </a:endParaRPr>
          </a:p>
          <a:p>
            <a:pPr marL="0" lvl="0" indent="0">
              <a:buFont typeface="Arial" panose="020B0604020202020204" pitchFamily="34" charset="0"/>
              <a:buNone/>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21</a:t>
            </a:fld>
            <a:endParaRPr lang="en-GB"/>
          </a:p>
        </p:txBody>
      </p:sp>
    </p:spTree>
    <p:extLst>
      <p:ext uri="{BB962C8B-B14F-4D97-AF65-F5344CB8AC3E}">
        <p14:creationId xmlns:p14="http://schemas.microsoft.com/office/powerpoint/2010/main" val="2019323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question number 1203 asks: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“Is there access to email or internet within the facility today?”</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the respondent says NO, the data collector </a:t>
            </a:r>
            <a:r>
              <a:rPr lang="en-US" sz="1200" b="1" kern="1200" dirty="0">
                <a:solidFill>
                  <a:schemeClr val="tx1"/>
                </a:solidFill>
                <a:effectLst/>
                <a:latin typeface="+mn-lt"/>
                <a:ea typeface="+mn-ea"/>
                <a:cs typeface="+mn-cs"/>
              </a:rPr>
              <a:t>does not</a:t>
            </a:r>
            <a:r>
              <a:rPr lang="en-US" sz="1200" kern="1200" dirty="0">
                <a:solidFill>
                  <a:schemeClr val="tx1"/>
                </a:solidFill>
                <a:effectLst/>
                <a:latin typeface="+mn-lt"/>
                <a:ea typeface="+mn-ea"/>
                <a:cs typeface="+mn-cs"/>
              </a:rPr>
              <a:t> need to ask:</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question 1204 about consistency of the access; or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question 1205 about whether costs are covered by facility management.</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data collector can directly jump to the POWER SUPPLY section and continue with question 1206 about electricity.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if the answer were “YES”, the data collector would continue to the next question, in this case question 1204.</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22</a:t>
            </a:fld>
            <a:endParaRPr lang="en-GB"/>
          </a:p>
        </p:txBody>
      </p:sp>
    </p:spTree>
    <p:extLst>
      <p:ext uri="{BB962C8B-B14F-4D97-AF65-F5344CB8AC3E}">
        <p14:creationId xmlns:p14="http://schemas.microsoft.com/office/powerpoint/2010/main" val="25803266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the paper questionnaire is divided into five columns: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first column shows the </a:t>
            </a:r>
            <a:r>
              <a:rPr lang="en-US" sz="1200" b="1" kern="1200" dirty="0">
                <a:solidFill>
                  <a:schemeClr val="tx1"/>
                </a:solidFill>
                <a:effectLst/>
                <a:latin typeface="+mn-lt"/>
                <a:ea typeface="+mn-ea"/>
                <a:cs typeface="+mn-cs"/>
              </a:rPr>
              <a:t>module</a:t>
            </a:r>
            <a:r>
              <a:rPr lang="en-US" sz="1200" kern="1200" dirty="0">
                <a:solidFill>
                  <a:schemeClr val="tx1"/>
                </a:solidFill>
                <a:effectLst/>
                <a:latin typeface="+mn-lt"/>
                <a:ea typeface="+mn-ea"/>
                <a:cs typeface="+mn-cs"/>
              </a:rPr>
              <a:t> and the </a:t>
            </a:r>
            <a:r>
              <a:rPr lang="en-US" sz="1200" b="1" kern="1200" dirty="0">
                <a:solidFill>
                  <a:schemeClr val="tx1"/>
                </a:solidFill>
                <a:effectLst/>
                <a:latin typeface="+mn-lt"/>
                <a:ea typeface="+mn-ea"/>
                <a:cs typeface="+mn-cs"/>
              </a:rPr>
              <a:t>type of question</a:t>
            </a:r>
            <a:r>
              <a:rPr lang="en-US"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second column shows </a:t>
            </a:r>
            <a:r>
              <a:rPr lang="en-US" sz="1200" b="1" kern="1200" dirty="0">
                <a:solidFill>
                  <a:schemeClr val="tx1"/>
                </a:solidFill>
                <a:effectLst/>
                <a:latin typeface="+mn-lt"/>
                <a:ea typeface="+mn-ea"/>
                <a:cs typeface="+mn-cs"/>
              </a:rPr>
              <a:t>the question</a:t>
            </a:r>
            <a:r>
              <a:rPr lang="en-US" sz="1200" kern="1200" dirty="0">
                <a:solidFill>
                  <a:schemeClr val="tx1"/>
                </a:solidFill>
                <a:effectLst/>
                <a:latin typeface="+mn-lt"/>
                <a:ea typeface="+mn-ea"/>
                <a:cs typeface="+mn-cs"/>
              </a:rPr>
              <a:t> or </a:t>
            </a:r>
            <a:r>
              <a:rPr lang="en-US" sz="1200" b="1" kern="1200" dirty="0">
                <a:solidFill>
                  <a:schemeClr val="tx1"/>
                </a:solidFill>
                <a:effectLst/>
                <a:latin typeface="+mn-lt"/>
                <a:ea typeface="+mn-ea"/>
                <a:cs typeface="+mn-cs"/>
              </a:rPr>
              <a:t>sub-question number</a:t>
            </a:r>
            <a:r>
              <a:rPr lang="en-US"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third column shows the </a:t>
            </a:r>
            <a:r>
              <a:rPr lang="en-US" sz="1200" b="1" kern="1200" dirty="0">
                <a:solidFill>
                  <a:schemeClr val="tx1"/>
                </a:solidFill>
                <a:effectLst/>
                <a:latin typeface="+mn-lt"/>
                <a:ea typeface="+mn-ea"/>
                <a:cs typeface="+mn-cs"/>
              </a:rPr>
              <a:t>questions</a:t>
            </a:r>
            <a:r>
              <a:rPr lang="en-US" sz="1200" kern="1200" dirty="0">
                <a:solidFill>
                  <a:schemeClr val="tx1"/>
                </a:solidFill>
                <a:effectLst/>
                <a:latin typeface="+mn-lt"/>
                <a:ea typeface="+mn-ea"/>
                <a:cs typeface="+mn-cs"/>
              </a:rPr>
              <a:t> and the </a:t>
            </a:r>
            <a:r>
              <a:rPr lang="en-US" sz="1200" b="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provided to the respondent, as well as the </a:t>
            </a:r>
            <a:r>
              <a:rPr lang="en-US" sz="1200" b="1" kern="1200" dirty="0">
                <a:solidFill>
                  <a:schemeClr val="tx1"/>
                </a:solidFill>
                <a:effectLst/>
                <a:latin typeface="+mn-lt"/>
                <a:ea typeface="+mn-ea"/>
                <a:cs typeface="+mn-cs"/>
              </a:rPr>
              <a:t>instructions</a:t>
            </a:r>
            <a:r>
              <a:rPr lang="en-US" sz="1200" kern="1200" dirty="0">
                <a:solidFill>
                  <a:schemeClr val="tx1"/>
                </a:solidFill>
                <a:effectLst/>
                <a:latin typeface="+mn-lt"/>
                <a:ea typeface="+mn-ea"/>
                <a:cs typeface="+mn-cs"/>
              </a:rPr>
              <a:t> to the data collector;</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fourth column shows the </a:t>
            </a:r>
            <a:r>
              <a:rPr lang="en-US" sz="1200" b="1" kern="1200" dirty="0">
                <a:solidFill>
                  <a:schemeClr val="tx1"/>
                </a:solidFill>
                <a:effectLst/>
                <a:latin typeface="+mn-lt"/>
                <a:ea typeface="+mn-ea"/>
                <a:cs typeface="+mn-cs"/>
              </a:rPr>
              <a:t>responses</a:t>
            </a:r>
            <a:r>
              <a:rPr lang="en-US" sz="1200" kern="1200" dirty="0">
                <a:solidFill>
                  <a:schemeClr val="tx1"/>
                </a:solidFill>
                <a:effectLst/>
                <a:latin typeface="+mn-lt"/>
                <a:ea typeface="+mn-ea"/>
                <a:cs typeface="+mn-cs"/>
              </a:rPr>
              <a:t>; and</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fifth column shows </a:t>
            </a:r>
            <a:r>
              <a:rPr lang="en-US" sz="1200" b="1" kern="1200" dirty="0">
                <a:solidFill>
                  <a:schemeClr val="tx1"/>
                </a:solidFill>
                <a:effectLst/>
                <a:latin typeface="+mn-lt"/>
                <a:ea typeface="+mn-ea"/>
                <a:cs typeface="+mn-cs"/>
              </a:rPr>
              <a:t>when and how to skip</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questions</a:t>
            </a:r>
            <a:r>
              <a:rPr lang="en-US"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23</a:t>
            </a:fld>
            <a:endParaRPr lang="en-GB"/>
          </a:p>
        </p:txBody>
      </p:sp>
    </p:spTree>
    <p:extLst>
      <p:ext uri="{BB962C8B-B14F-4D97-AF65-F5344CB8AC3E}">
        <p14:creationId xmlns:p14="http://schemas.microsoft.com/office/powerpoint/2010/main" val="2860545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have now completed Unit 2.</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Now try the practice exercise and the end of module quiz.</a:t>
            </a:r>
          </a:p>
        </p:txBody>
      </p:sp>
      <p:sp>
        <p:nvSpPr>
          <p:cNvPr id="4" name="Slide Number Placeholder 3"/>
          <p:cNvSpPr>
            <a:spLocks noGrp="1"/>
          </p:cNvSpPr>
          <p:nvPr>
            <p:ph type="sldNum" sz="quarter" idx="5"/>
          </p:nvPr>
        </p:nvSpPr>
        <p:spPr/>
        <p:txBody>
          <a:bodyPr/>
          <a:lstStyle/>
          <a:p>
            <a:fld id="{7C1D9D50-C061-45AE-A04B-DE5F593CE4BE}" type="slidenum">
              <a:rPr lang="en-GB" smtClean="0"/>
              <a:t>24</a:t>
            </a:fld>
            <a:endParaRPr lang="en-GB"/>
          </a:p>
        </p:txBody>
      </p:sp>
    </p:spTree>
    <p:extLst>
      <p:ext uri="{BB962C8B-B14F-4D97-AF65-F5344CB8AC3E}">
        <p14:creationId xmlns:p14="http://schemas.microsoft.com/office/powerpoint/2010/main" val="37449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In this unit, we will look at the structure of the HHFA paper questionnaire. </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The</a:t>
            </a:r>
            <a:r>
              <a:rPr lang="en-US" sz="1200" b="0" i="0"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questionnaire is typically divided into 5 columns:</a:t>
            </a:r>
            <a:r>
              <a:rPr lang="en-GB"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first column</a:t>
            </a:r>
            <a:r>
              <a:rPr lang="en-GB" sz="1200" b="0" i="0" u="none" strike="noStrike" kern="1200" dirty="0">
                <a:solidFill>
                  <a:schemeClr val="tx1"/>
                </a:solidFill>
                <a:effectLst/>
                <a:latin typeface="+mn-lt"/>
                <a:ea typeface="+mn-ea"/>
                <a:cs typeface="+mn-cs"/>
              </a:rPr>
              <a:t> is </a:t>
            </a:r>
            <a:r>
              <a:rPr lang="en-GB" sz="1200" b="1" i="0" u="none" strike="noStrike" kern="1200" dirty="0">
                <a:solidFill>
                  <a:schemeClr val="tx1"/>
                </a:solidFill>
                <a:effectLst/>
                <a:latin typeface="+mn-lt"/>
                <a:ea typeface="+mn-ea"/>
                <a:cs typeface="+mn-cs"/>
              </a:rPr>
              <a:t>Module</a:t>
            </a:r>
            <a:r>
              <a:rPr lang="en-GB" sz="1200" b="0" i="0" u="none" strike="noStrike" kern="1200" dirty="0">
                <a:solidFill>
                  <a:schemeClr val="tx1"/>
                </a:solidFill>
                <a:effectLst/>
                <a:latin typeface="+mn-lt"/>
                <a:ea typeface="+mn-ea"/>
                <a:cs typeface="+mn-cs"/>
              </a:rPr>
              <a:t>;</a:t>
            </a:r>
            <a:endParaRPr lang="en-GB" sz="1200" b="0" i="0"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second column, </a:t>
            </a:r>
            <a:r>
              <a:rPr lang="en-US" sz="1200" b="1" i="0" u="none" strike="noStrike" kern="1200" dirty="0">
                <a:solidFill>
                  <a:schemeClr val="tx1"/>
                </a:solidFill>
                <a:effectLst/>
                <a:latin typeface="+mn-lt"/>
                <a:ea typeface="+mn-ea"/>
                <a:cs typeface="+mn-cs"/>
              </a:rPr>
              <a:t>No.</a:t>
            </a:r>
            <a:r>
              <a:rPr lang="en-US" sz="1200" b="0" i="0" u="none" strike="noStrike" kern="1200" dirty="0">
                <a:solidFill>
                  <a:schemeClr val="tx1"/>
                </a:solidFill>
                <a:effectLst/>
                <a:latin typeface="+mn-lt"/>
                <a:ea typeface="+mn-ea"/>
                <a:cs typeface="+mn-cs"/>
              </a:rPr>
              <a:t> is the abbreviation of Number;</a:t>
            </a:r>
            <a:r>
              <a:rPr lang="en-GB" sz="1200" b="0" i="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third column is </a:t>
            </a:r>
            <a:r>
              <a:rPr lang="en-US" sz="1200" b="1" i="0" u="none" strike="noStrike" kern="1200" dirty="0">
                <a:solidFill>
                  <a:schemeClr val="tx1"/>
                </a:solidFill>
                <a:effectLst/>
                <a:latin typeface="+mn-lt"/>
                <a:ea typeface="+mn-ea"/>
                <a:cs typeface="+mn-cs"/>
              </a:rPr>
              <a:t>Question</a:t>
            </a:r>
            <a:r>
              <a:rPr lang="en-US" sz="1200" b="0" i="0" u="none" strike="noStrike" kern="1200" dirty="0">
                <a:solidFill>
                  <a:schemeClr val="tx1"/>
                </a:solidFill>
                <a:effectLst/>
                <a:latin typeface="+mn-lt"/>
                <a:ea typeface="+mn-ea"/>
                <a:cs typeface="+mn-cs"/>
              </a:rPr>
              <a:t>;</a:t>
            </a:r>
            <a:r>
              <a:rPr lang="en-GB" sz="1200" b="0" i="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fourth column is </a:t>
            </a:r>
            <a:r>
              <a:rPr lang="en-US" sz="1200" b="1" i="0" u="none" strike="noStrike" kern="1200" dirty="0">
                <a:solidFill>
                  <a:schemeClr val="tx1"/>
                </a:solidFill>
                <a:effectLst/>
                <a:latin typeface="+mn-lt"/>
                <a:ea typeface="+mn-ea"/>
                <a:cs typeface="+mn-cs"/>
              </a:rPr>
              <a:t>Response</a:t>
            </a:r>
            <a:r>
              <a:rPr lang="en-US" sz="1200" b="0" i="0" u="none" strike="noStrike" kern="1200" dirty="0">
                <a:solidFill>
                  <a:schemeClr val="tx1"/>
                </a:solidFill>
                <a:effectLst/>
                <a:latin typeface="+mn-lt"/>
                <a:ea typeface="+mn-ea"/>
                <a:cs typeface="+mn-cs"/>
              </a:rPr>
              <a:t>; and </a:t>
            </a:r>
            <a:r>
              <a:rPr lang="en-GB" sz="1200" b="0" i="0" kern="1200" dirty="0">
                <a:solidFill>
                  <a:schemeClr val="tx1"/>
                </a:solidFill>
                <a:effectLst/>
                <a:latin typeface="+mn-lt"/>
                <a:ea typeface="+mn-ea"/>
                <a:cs typeface="+mn-cs"/>
              </a:rPr>
              <a: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fifth column is </a:t>
            </a:r>
            <a:r>
              <a:rPr lang="en-US" sz="1200" b="1" i="0" u="none" strike="noStrike" kern="1200" dirty="0">
                <a:solidFill>
                  <a:schemeClr val="tx1"/>
                </a:solidFill>
                <a:effectLst/>
                <a:latin typeface="+mn-lt"/>
                <a:ea typeface="+mn-ea"/>
                <a:cs typeface="+mn-cs"/>
              </a:rPr>
              <a:t>Skip</a:t>
            </a:r>
            <a:r>
              <a:rPr lang="en-US" sz="1200" b="0" i="0" u="none" strike="noStrike" kern="1200" dirty="0">
                <a:solidFill>
                  <a:schemeClr val="tx1"/>
                </a:solidFill>
                <a:effectLst/>
                <a:latin typeface="+mn-lt"/>
                <a:ea typeface="+mn-ea"/>
                <a:cs typeface="+mn-cs"/>
              </a:rPr>
              <a:t>.</a:t>
            </a:r>
            <a:r>
              <a:rPr lang="en-GB"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Please note, the visual guide shown here is based on the </a:t>
            </a:r>
            <a:r>
              <a:rPr lang="en-US" sz="1200" b="1" i="0" u="none" strike="noStrike" kern="1200" dirty="0">
                <a:solidFill>
                  <a:schemeClr val="tx1"/>
                </a:solidFill>
                <a:effectLst/>
                <a:latin typeface="+mn-lt"/>
                <a:ea typeface="+mn-ea"/>
                <a:cs typeface="+mn-cs"/>
              </a:rPr>
              <a:t>paper questionnaire</a:t>
            </a:r>
            <a:r>
              <a:rPr lang="en-US" sz="1200" b="0" i="0" u="none" strike="noStrike" kern="1200" dirty="0">
                <a:solidFill>
                  <a:schemeClr val="tx1"/>
                </a:solidFill>
                <a:effectLst/>
                <a:latin typeface="+mn-lt"/>
                <a:ea typeface="+mn-ea"/>
                <a:cs typeface="+mn-cs"/>
              </a:rPr>
              <a:t>. All data entry is conducted in the </a:t>
            </a:r>
            <a:r>
              <a:rPr lang="en-US" sz="1200" b="1" i="0" u="none" strike="noStrike" kern="1200" dirty="0" err="1">
                <a:solidFill>
                  <a:schemeClr val="tx1"/>
                </a:solidFill>
                <a:effectLst/>
                <a:latin typeface="+mn-lt"/>
                <a:ea typeface="+mn-ea"/>
                <a:cs typeface="+mn-cs"/>
              </a:rPr>
              <a:t>CSPro</a:t>
            </a:r>
            <a:r>
              <a:rPr lang="en-US" sz="1200" b="1" i="0" u="none" strike="noStrike" kern="1200" dirty="0">
                <a:solidFill>
                  <a:schemeClr val="tx1"/>
                </a:solidFill>
                <a:effectLst/>
                <a:latin typeface="+mn-lt"/>
                <a:ea typeface="+mn-ea"/>
                <a:cs typeface="+mn-cs"/>
              </a:rPr>
              <a:t> tool</a:t>
            </a:r>
            <a:r>
              <a:rPr lang="en-US" sz="1200" b="0" i="0" u="none" strike="noStrike" kern="1200" dirty="0">
                <a:solidFill>
                  <a:schemeClr val="tx1"/>
                </a:solidFill>
                <a:effectLst/>
                <a:latin typeface="+mn-lt"/>
                <a:ea typeface="+mn-ea"/>
                <a:cs typeface="+mn-cs"/>
              </a:rPr>
              <a:t>.</a:t>
            </a:r>
            <a:r>
              <a:rPr lang="en-GB"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7C1D9D50-C061-45AE-A04B-DE5F593CE4BE}" type="slidenum">
              <a:rPr lang="en-GB" smtClean="0"/>
              <a:t>3</a:t>
            </a:fld>
            <a:endParaRPr lang="en-GB"/>
          </a:p>
        </p:txBody>
      </p:sp>
    </p:spTree>
    <p:extLst>
      <p:ext uri="{BB962C8B-B14F-4D97-AF65-F5344CB8AC3E}">
        <p14:creationId xmlns:p14="http://schemas.microsoft.com/office/powerpoint/2010/main" val="1866999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start by looking at column 1, “module”. This column contains two letters separated by an underscore.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letter shows the </a:t>
            </a:r>
            <a:r>
              <a:rPr lang="en-US" sz="1200" b="1" kern="1200" dirty="0">
                <a:solidFill>
                  <a:schemeClr val="tx1"/>
                </a:solidFill>
                <a:effectLst/>
                <a:latin typeface="+mn-lt"/>
                <a:ea typeface="+mn-ea"/>
                <a:cs typeface="+mn-cs"/>
              </a:rPr>
              <a:t>module </a:t>
            </a:r>
            <a:r>
              <a:rPr lang="en-US" sz="1200" b="0" kern="1200" dirty="0">
                <a:solidFill>
                  <a:schemeClr val="tx1"/>
                </a:solidFill>
                <a:effectLst/>
                <a:latin typeface="+mn-lt"/>
                <a:ea typeface="+mn-ea"/>
                <a:cs typeface="+mn-cs"/>
              </a:rPr>
              <a:t>to which the question belongs</a:t>
            </a:r>
            <a:r>
              <a:rPr lang="en-US" sz="1200" kern="1200" dirty="0">
                <a:solidFill>
                  <a:schemeClr val="tx1"/>
                </a:solidFill>
                <a:effectLst/>
                <a:latin typeface="+mn-lt"/>
                <a:ea typeface="+mn-ea"/>
                <a:cs typeface="+mn-cs"/>
              </a:rPr>
              <a:t>. This may be: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for Availability;</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 for Readiness; or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 for Management and finance.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second letter represents the type of question: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 for core; or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for additional.</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in this example, the first column is telling us that the question is a </a:t>
            </a:r>
            <a:r>
              <a:rPr lang="en-US" sz="1200" b="1" kern="1200" dirty="0">
                <a:solidFill>
                  <a:schemeClr val="tx1"/>
                </a:solidFill>
                <a:effectLst/>
                <a:latin typeface="+mn-lt"/>
                <a:ea typeface="+mn-ea"/>
                <a:cs typeface="+mn-cs"/>
              </a:rPr>
              <a:t>core</a:t>
            </a:r>
            <a:r>
              <a:rPr lang="en-US" sz="1200" kern="1200" dirty="0">
                <a:solidFill>
                  <a:schemeClr val="tx1"/>
                </a:solidFill>
                <a:effectLst/>
                <a:latin typeface="+mn-lt"/>
                <a:ea typeface="+mn-ea"/>
                <a:cs typeface="+mn-cs"/>
              </a:rPr>
              <a:t> question that belongs to the ¨</a:t>
            </a:r>
            <a:r>
              <a:rPr lang="en-US" sz="1200" b="1" kern="1200" dirty="0">
                <a:solidFill>
                  <a:schemeClr val="tx1"/>
                </a:solidFill>
                <a:effectLst/>
                <a:latin typeface="+mn-lt"/>
                <a:ea typeface="+mn-ea"/>
                <a:cs typeface="+mn-cs"/>
              </a:rPr>
              <a:t>Readiness</a:t>
            </a:r>
            <a:r>
              <a:rPr lang="en-US" sz="1200" kern="1200" dirty="0">
                <a:solidFill>
                  <a:schemeClr val="tx1"/>
                </a:solidFill>
                <a:effectLst/>
                <a:latin typeface="+mn-lt"/>
                <a:ea typeface="+mn-ea"/>
                <a:cs typeface="+mn-cs"/>
              </a:rPr>
              <a:t>¨ module.</a:t>
            </a:r>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4</a:t>
            </a:fld>
            <a:endParaRPr lang="en-GB"/>
          </a:p>
        </p:txBody>
      </p:sp>
    </p:spTree>
    <p:extLst>
      <p:ext uri="{BB962C8B-B14F-4D97-AF65-F5344CB8AC3E}">
        <p14:creationId xmlns:p14="http://schemas.microsoft.com/office/powerpoint/2010/main" val="493724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kern="1200" dirty="0">
                <a:solidFill>
                  <a:schemeClr val="tx1"/>
                </a:solidFill>
                <a:effectLst/>
                <a:latin typeface="+mn-lt"/>
                <a:ea typeface="+mn-ea"/>
                <a:cs typeface="+mn-cs"/>
              </a:rPr>
              <a:t>Column 2, “number”</a:t>
            </a:r>
            <a:r>
              <a:rPr lang="en-US" sz="1200" kern="1200" dirty="0">
                <a:solidFill>
                  <a:schemeClr val="tx1"/>
                </a:solidFill>
                <a:effectLst/>
                <a:latin typeface="+mn-lt"/>
                <a:ea typeface="+mn-ea"/>
                <a:cs typeface="+mn-cs"/>
              </a:rPr>
              <a:t> indicates the number of the question that we are going to ask the respondent. ​</a:t>
            </a:r>
            <a:endParaRPr lang="en-GB" sz="1200" kern="1200" dirty="0">
              <a:solidFill>
                <a:schemeClr val="tx1"/>
              </a:solidFill>
              <a:effectLst/>
              <a:latin typeface="+mn-lt"/>
              <a:ea typeface="+mn-ea"/>
              <a:cs typeface="+mn-cs"/>
            </a:endParaRPr>
          </a:p>
          <a:p>
            <a:pPr fontAlgn="base"/>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Some numbers found in this column have the letter “</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 before the number.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 this case, the number refers to:</a:t>
            </a: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information we are going to give to the respondent; or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set of instructions for the interviewer.</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example, number </a:t>
            </a:r>
            <a:r>
              <a:rPr lang="en-US" sz="1200" b="1" kern="1200" dirty="0">
                <a:solidFill>
                  <a:schemeClr val="tx1"/>
                </a:solidFill>
                <a:effectLst/>
                <a:latin typeface="+mn-lt"/>
                <a:ea typeface="+mn-ea"/>
                <a:cs typeface="+mn-cs"/>
              </a:rPr>
              <a:t>1204</a:t>
            </a:r>
            <a:r>
              <a:rPr lang="en-US" sz="1200" kern="1200" dirty="0">
                <a:solidFill>
                  <a:schemeClr val="tx1"/>
                </a:solidFill>
                <a:effectLst/>
                <a:latin typeface="+mn-lt"/>
                <a:ea typeface="+mn-ea"/>
                <a:cs typeface="+mn-cs"/>
              </a:rPr>
              <a:t> corresponds to the question “How consistently is internet available in the facility?”.</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5</a:t>
            </a:fld>
            <a:endParaRPr lang="en-GB"/>
          </a:p>
        </p:txBody>
      </p:sp>
    </p:spTree>
    <p:extLst>
      <p:ext uri="{BB962C8B-B14F-4D97-AF65-F5344CB8AC3E}">
        <p14:creationId xmlns:p14="http://schemas.microsoft.com/office/powerpoint/2010/main" val="736941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Sub-questions within the main question are listed immediately below the main question, starting with the number 01.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example,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sub-question 1204_01 is asking whether internet is available everywhere in the facility; and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sub-question 1204_02 is asking whether internet is available in some parts of the facility.</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6</a:t>
            </a:fld>
            <a:endParaRPr lang="en-GB"/>
          </a:p>
        </p:txBody>
      </p:sp>
    </p:spTree>
    <p:extLst>
      <p:ext uri="{BB962C8B-B14F-4D97-AF65-F5344CB8AC3E}">
        <p14:creationId xmlns:p14="http://schemas.microsoft.com/office/powerpoint/2010/main" val="2943759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Column 3 is called </a:t>
            </a:r>
            <a:r>
              <a:rPr lang="en-GB" sz="1200" b="1" kern="1200" dirty="0">
                <a:solidFill>
                  <a:schemeClr val="tx1"/>
                </a:solidFill>
                <a:effectLst/>
                <a:latin typeface="+mn-lt"/>
                <a:ea typeface="+mn-ea"/>
                <a:cs typeface="+mn-cs"/>
              </a:rPr>
              <a:t>Question</a:t>
            </a:r>
            <a:r>
              <a:rPr lang="en-GB" sz="1200" kern="1200" dirty="0">
                <a:solidFill>
                  <a:schemeClr val="tx1"/>
                </a:solidFill>
                <a:effectLst/>
                <a:latin typeface="+mn-lt"/>
                <a:ea typeface="+mn-ea"/>
                <a:cs typeface="+mn-cs"/>
              </a:rPr>
              <a:t>. It contains the text of the question to be read to the respondent. In addition to questions that will be asked to the respondents, this column also contains </a:t>
            </a:r>
            <a:r>
              <a:rPr lang="en-GB" sz="1200" b="1" kern="1200" dirty="0">
                <a:solidFill>
                  <a:schemeClr val="tx1"/>
                </a:solidFill>
                <a:effectLst/>
                <a:latin typeface="+mn-lt"/>
                <a:ea typeface="+mn-ea"/>
                <a:cs typeface="+mn-cs"/>
              </a:rPr>
              <a:t>information for the respondent</a:t>
            </a:r>
            <a:r>
              <a:rPr lang="en-GB" sz="1200" kern="1200" dirty="0">
                <a:solidFill>
                  <a:schemeClr val="tx1"/>
                </a:solidFill>
                <a:effectLst/>
                <a:latin typeface="+mn-lt"/>
                <a:ea typeface="+mn-ea"/>
                <a:cs typeface="+mn-cs"/>
              </a:rPr>
              <a:t>, in lower case font, and often in a format that extends across column 4.</a:t>
            </a: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question 1200 shows how some questions start with an introductory paragraph for data collectors to use to inform respondents about the information that is going to be collected.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These sentences must be read to the respondent</a:t>
            </a:r>
            <a:r>
              <a:rPr lang="en-US" sz="1200" kern="1200" dirty="0">
                <a:solidFill>
                  <a:schemeClr val="tx1"/>
                </a:solidFill>
                <a:effectLst/>
                <a:latin typeface="+mn-lt"/>
                <a:ea typeface="+mn-ea"/>
                <a:cs typeface="+mn-cs"/>
              </a:rPr>
              <a:t>, so that they know what to expect from the next set of questions.</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7</a:t>
            </a:fld>
            <a:endParaRPr lang="en-GB"/>
          </a:p>
        </p:txBody>
      </p:sp>
    </p:spTree>
    <p:extLst>
      <p:ext uri="{BB962C8B-B14F-4D97-AF65-F5344CB8AC3E}">
        <p14:creationId xmlns:p14="http://schemas.microsoft.com/office/powerpoint/2010/main" val="2377067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Questions are sometimes accompanied by a </a:t>
            </a:r>
            <a:r>
              <a:rPr lang="en-US" sz="1200" b="1" kern="1200" dirty="0">
                <a:solidFill>
                  <a:schemeClr val="tx1"/>
                </a:solidFill>
                <a:effectLst/>
                <a:latin typeface="+mn-lt"/>
                <a:ea typeface="+mn-ea"/>
                <a:cs typeface="+mn-cs"/>
              </a:rPr>
              <a:t>set of instructions</a:t>
            </a:r>
            <a:r>
              <a:rPr lang="en-US" sz="1200" kern="1200" dirty="0">
                <a:solidFill>
                  <a:schemeClr val="tx1"/>
                </a:solidFill>
                <a:effectLst/>
                <a:latin typeface="+mn-lt"/>
                <a:ea typeface="+mn-ea"/>
                <a:cs typeface="+mn-cs"/>
              </a:rPr>
              <a:t> for the data collector. These instructions are always provided in </a:t>
            </a:r>
            <a:r>
              <a:rPr lang="en-US" sz="1200" b="1" kern="1200" dirty="0">
                <a:solidFill>
                  <a:schemeClr val="tx1"/>
                </a:solidFill>
                <a:effectLst/>
                <a:latin typeface="+mn-lt"/>
                <a:ea typeface="+mn-ea"/>
                <a:cs typeface="+mn-cs"/>
              </a:rPr>
              <a:t>capital letters</a:t>
            </a:r>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instructions will help the data collector to complete the questionnaire as </a:t>
            </a:r>
            <a:r>
              <a:rPr lang="en-US" sz="1200" b="1" kern="1200" dirty="0">
                <a:solidFill>
                  <a:schemeClr val="tx1"/>
                </a:solidFill>
                <a:effectLst/>
                <a:latin typeface="+mn-lt"/>
                <a:ea typeface="+mn-ea"/>
                <a:cs typeface="+mn-cs"/>
              </a:rPr>
              <a:t>accurately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completely</a:t>
            </a:r>
            <a:r>
              <a:rPr lang="en-US" sz="1200" kern="1200" dirty="0">
                <a:solidFill>
                  <a:schemeClr val="tx1"/>
                </a:solidFill>
                <a:effectLst/>
                <a:latin typeface="+mn-lt"/>
                <a:ea typeface="+mn-ea"/>
                <a:cs typeface="+mn-cs"/>
              </a:rPr>
              <a:t> as possible, by:</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asking questions in the right way;</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making correct observations; and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recording information properly.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instructions </a:t>
            </a:r>
            <a:r>
              <a:rPr lang="en-US" sz="1200" b="1" kern="1200" dirty="0">
                <a:solidFill>
                  <a:schemeClr val="tx1"/>
                </a:solidFill>
                <a:effectLst/>
                <a:latin typeface="+mn-lt"/>
                <a:ea typeface="+mn-ea"/>
                <a:cs typeface="+mn-cs"/>
              </a:rPr>
              <a:t>should not</a:t>
            </a:r>
            <a:r>
              <a:rPr lang="en-US" sz="1200" kern="1200" dirty="0">
                <a:solidFill>
                  <a:schemeClr val="tx1"/>
                </a:solidFill>
                <a:effectLst/>
                <a:latin typeface="+mn-lt"/>
                <a:ea typeface="+mn-ea"/>
                <a:cs typeface="+mn-cs"/>
              </a:rPr>
              <a:t> be read to respondents.</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8</a:t>
            </a:fld>
            <a:endParaRPr lang="en-GB"/>
          </a:p>
        </p:txBody>
      </p:sp>
    </p:spTree>
    <p:extLst>
      <p:ext uri="{BB962C8B-B14F-4D97-AF65-F5344CB8AC3E}">
        <p14:creationId xmlns:p14="http://schemas.microsoft.com/office/powerpoint/2010/main" val="2824395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example, if the respondent answers </a:t>
            </a:r>
            <a:r>
              <a:rPr lang="en-US" sz="1200" b="1" kern="1200" dirty="0">
                <a:solidFill>
                  <a:schemeClr val="tx1"/>
                </a:solidFill>
                <a:effectLst/>
                <a:latin typeface="+mn-lt"/>
                <a:ea typeface="+mn-ea"/>
                <a:cs typeface="+mn-cs"/>
              </a:rPr>
              <a:t>yes</a:t>
            </a:r>
            <a:r>
              <a:rPr lang="en-US" sz="1200" kern="1200" dirty="0">
                <a:solidFill>
                  <a:schemeClr val="tx1"/>
                </a:solidFill>
                <a:effectLst/>
                <a:latin typeface="+mn-lt"/>
                <a:ea typeface="+mn-ea"/>
                <a:cs typeface="+mn-cs"/>
              </a:rPr>
              <a:t> to question number 1203:</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“Is there access to email or internet within the facility today?”</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data collector is instructed to find out whether access is through a facility device or through private devices.</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9</a:t>
            </a:fld>
            <a:endParaRPr lang="en-GB"/>
          </a:p>
        </p:txBody>
      </p:sp>
    </p:spTree>
    <p:extLst>
      <p:ext uri="{BB962C8B-B14F-4D97-AF65-F5344CB8AC3E}">
        <p14:creationId xmlns:p14="http://schemas.microsoft.com/office/powerpoint/2010/main" val="302423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79F1-05A3-4387-9047-8268792CE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C9257D8-8E90-4BD3-BD75-EC6A1FDFC2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9512706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E7B00-9E38-48BD-BD42-585E5B855D6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162318-839A-4DDB-AF7F-45DACAE6C3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C987B4-2514-406D-B06A-514A36A9744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25/01/2023</a:t>
            </a:fld>
            <a:endParaRPr lang="en-GB"/>
          </a:p>
        </p:txBody>
      </p:sp>
      <p:sp>
        <p:nvSpPr>
          <p:cNvPr id="5" name="Footer Placeholder 4">
            <a:extLst>
              <a:ext uri="{FF2B5EF4-FFF2-40B4-BE49-F238E27FC236}">
                <a16:creationId xmlns:a16="http://schemas.microsoft.com/office/drawing/2014/main" id="{F07EC6CB-FB4B-4747-A6C9-07B449B88E7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A7130FBF-9DC0-41DC-B410-5E37DDED097C}"/>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88486488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54561-7F4C-422F-8E1F-711420A6B4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754B118-3C98-497F-B8E6-AEBCC31A99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89668B-8E65-4318-9CEE-0F1452AD7E84}"/>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25/01/2023</a:t>
            </a:fld>
            <a:endParaRPr lang="en-GB"/>
          </a:p>
        </p:txBody>
      </p:sp>
      <p:sp>
        <p:nvSpPr>
          <p:cNvPr id="5" name="Footer Placeholder 4">
            <a:extLst>
              <a:ext uri="{FF2B5EF4-FFF2-40B4-BE49-F238E27FC236}">
                <a16:creationId xmlns:a16="http://schemas.microsoft.com/office/drawing/2014/main" id="{FE3DDD7F-A795-48C9-A231-763010EBFAD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123A3BD-0C69-402D-A27C-A44D40452D00}"/>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173104688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6A1C-CFCE-4465-ABAA-B8C208D21AD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1FC2C64-E46C-497D-8F72-DC94C614AA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C0DD8F-9785-4942-ACD0-C6B973D8EFA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25/01/2023</a:t>
            </a:fld>
            <a:endParaRPr lang="en-GB"/>
          </a:p>
        </p:txBody>
      </p:sp>
      <p:sp>
        <p:nvSpPr>
          <p:cNvPr id="5" name="Footer Placeholder 4">
            <a:extLst>
              <a:ext uri="{FF2B5EF4-FFF2-40B4-BE49-F238E27FC236}">
                <a16:creationId xmlns:a16="http://schemas.microsoft.com/office/drawing/2014/main" id="{0E2E645A-8142-4BF4-AAEA-2FBD85F054C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0B24A14-094F-464A-B7D7-1E73DADE4426}"/>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9098181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BEEE-DAE7-4F47-8541-54166AF1BE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BA12E93-C960-4135-8A27-F88922A9CA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DB0224-69A1-4B8A-9CFB-05EA2A0E1233}"/>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25/01/2023</a:t>
            </a:fld>
            <a:endParaRPr lang="en-GB"/>
          </a:p>
        </p:txBody>
      </p:sp>
      <p:sp>
        <p:nvSpPr>
          <p:cNvPr id="5" name="Footer Placeholder 4">
            <a:extLst>
              <a:ext uri="{FF2B5EF4-FFF2-40B4-BE49-F238E27FC236}">
                <a16:creationId xmlns:a16="http://schemas.microsoft.com/office/drawing/2014/main" id="{0EBEA8A2-0B04-40FB-8BDB-6D62EAEF7E8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457393D8-AEEE-4AA2-BCB6-53E8C3FD0789}"/>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400338824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C8C3-7C4A-4EE6-B177-515F3C8AE4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F43D30-0AED-4F72-8850-D78E9DA62B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27DBDC9-5432-419C-81D3-7339C35C669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7BC437F-64CD-4199-9402-DB1AC565868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25/01/2023</a:t>
            </a:fld>
            <a:endParaRPr lang="en-GB"/>
          </a:p>
        </p:txBody>
      </p:sp>
      <p:sp>
        <p:nvSpPr>
          <p:cNvPr id="6" name="Footer Placeholder 5">
            <a:extLst>
              <a:ext uri="{FF2B5EF4-FFF2-40B4-BE49-F238E27FC236}">
                <a16:creationId xmlns:a16="http://schemas.microsoft.com/office/drawing/2014/main" id="{60DE094F-4283-4248-A6E4-76FAA65312B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2653E755-361D-4A07-9A04-F3672E0B4E8E}"/>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5106574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F21F-A968-449D-9FA2-CD5BD9EEE6B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A607DC4-998D-4CFC-8745-1C33E9C6F2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33E50B-6A8C-4134-8F3C-2EBD034B67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0FA19B-EC28-42AD-970C-0FBA3DF7C8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7156B2-52AE-4203-82A9-0A3A38D4EC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99B79C6-97D2-47ED-9D6F-89F52B67B6C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25/01/2023</a:t>
            </a:fld>
            <a:endParaRPr lang="en-GB"/>
          </a:p>
        </p:txBody>
      </p:sp>
      <p:sp>
        <p:nvSpPr>
          <p:cNvPr id="8" name="Footer Placeholder 7">
            <a:extLst>
              <a:ext uri="{FF2B5EF4-FFF2-40B4-BE49-F238E27FC236}">
                <a16:creationId xmlns:a16="http://schemas.microsoft.com/office/drawing/2014/main" id="{A5088382-302A-42A5-96FC-00CD76AF286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363C413-632F-487F-A064-ECCFF20CC198}"/>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50128560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E986-CC09-40CB-8794-728D3A4D50A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81C4580-E0E0-410E-A8EF-559635424170}"/>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25/01/2023</a:t>
            </a:fld>
            <a:endParaRPr lang="en-GB"/>
          </a:p>
        </p:txBody>
      </p:sp>
      <p:sp>
        <p:nvSpPr>
          <p:cNvPr id="4" name="Footer Placeholder 3">
            <a:extLst>
              <a:ext uri="{FF2B5EF4-FFF2-40B4-BE49-F238E27FC236}">
                <a16:creationId xmlns:a16="http://schemas.microsoft.com/office/drawing/2014/main" id="{7A0021B1-B1A5-4390-9931-62B9973AD62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16EE1ED0-6B72-4D34-AF65-543DAD8F5BA1}"/>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021505985"/>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1B427D-848C-4440-B914-46185C91A9C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25/01/2023</a:t>
            </a:fld>
            <a:endParaRPr lang="en-GB"/>
          </a:p>
        </p:txBody>
      </p:sp>
      <p:sp>
        <p:nvSpPr>
          <p:cNvPr id="3" name="Footer Placeholder 2">
            <a:extLst>
              <a:ext uri="{FF2B5EF4-FFF2-40B4-BE49-F238E27FC236}">
                <a16:creationId xmlns:a16="http://schemas.microsoft.com/office/drawing/2014/main" id="{25E70E5F-7E9C-4E79-B83A-F4E7F1647423}"/>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44BBC04C-EDBB-432A-BF79-45E0343C5533}"/>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74092397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281D-9C7D-4187-9515-3D6F62106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1345368-E801-4D4A-B2F4-A47CEC9BB8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DDBD52-441C-459D-BF68-BD401B80A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D469C6-7A38-4890-B220-CFCECB42C6A1}"/>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25/01/2023</a:t>
            </a:fld>
            <a:endParaRPr lang="en-GB"/>
          </a:p>
        </p:txBody>
      </p:sp>
      <p:sp>
        <p:nvSpPr>
          <p:cNvPr id="6" name="Footer Placeholder 5">
            <a:extLst>
              <a:ext uri="{FF2B5EF4-FFF2-40B4-BE49-F238E27FC236}">
                <a16:creationId xmlns:a16="http://schemas.microsoft.com/office/drawing/2014/main" id="{D86B9655-B326-4380-AD04-96DBAA6BCDE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9750C96-C745-4135-AE92-FA4AE6EC7697}"/>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89938352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FD55-E903-4166-B501-905B0C2BA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72E65C9-DDAA-466A-A6FC-7D116EDC8C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70AA80B-212E-41D3-87AF-FC58A5D07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63AF25-52CF-4127-AE62-8E55B6DAE27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25/01/2023</a:t>
            </a:fld>
            <a:endParaRPr lang="en-GB"/>
          </a:p>
        </p:txBody>
      </p:sp>
      <p:sp>
        <p:nvSpPr>
          <p:cNvPr id="6" name="Footer Placeholder 5">
            <a:extLst>
              <a:ext uri="{FF2B5EF4-FFF2-40B4-BE49-F238E27FC236}">
                <a16:creationId xmlns:a16="http://schemas.microsoft.com/office/drawing/2014/main" id="{6294994E-CCCB-42D2-A6E5-F7BFB558CABB}"/>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866B599-E99E-4B76-A90C-C8233724FA4A}"/>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64453919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AB451-C634-4A9E-BFB0-9D91D08690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E72FA12-8D9E-475C-A9D6-5357EB51C4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72613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1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9.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14.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9.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16.jp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1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17.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19.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BB4486-8548-7693-0F10-43CD15A9C0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grpSp>
        <p:nvGrpSpPr>
          <p:cNvPr id="2" name="Group 1">
            <a:extLst>
              <a:ext uri="{FF2B5EF4-FFF2-40B4-BE49-F238E27FC236}">
                <a16:creationId xmlns:a16="http://schemas.microsoft.com/office/drawing/2014/main" id="{AEFF31C0-596D-4351-B46F-8440B6312256}"/>
              </a:ext>
            </a:extLst>
          </p:cNvPr>
          <p:cNvGrpSpPr/>
          <p:nvPr/>
        </p:nvGrpSpPr>
        <p:grpSpPr>
          <a:xfrm>
            <a:off x="1" y="1805920"/>
            <a:ext cx="12175670" cy="3243080"/>
            <a:chOff x="1" y="1805920"/>
            <a:chExt cx="12175670" cy="3243080"/>
          </a:xfrm>
        </p:grpSpPr>
        <p:grpSp>
          <p:nvGrpSpPr>
            <p:cNvPr id="31" name="Group 30">
              <a:extLst>
                <a:ext uri="{FF2B5EF4-FFF2-40B4-BE49-F238E27FC236}">
                  <a16:creationId xmlns:a16="http://schemas.microsoft.com/office/drawing/2014/main" id="{B73EB9B5-8DB0-C2BA-6F75-5397B8DDBBCD}"/>
                </a:ext>
              </a:extLst>
            </p:cNvPr>
            <p:cNvGrpSpPr/>
            <p:nvPr/>
          </p:nvGrpSpPr>
          <p:grpSpPr>
            <a:xfrm>
              <a:off x="3225226" y="1805920"/>
              <a:ext cx="8950445" cy="3240000"/>
              <a:chOff x="3225226" y="1805920"/>
              <a:chExt cx="8950445" cy="3240000"/>
            </a:xfrm>
          </p:grpSpPr>
          <p:sp>
            <p:nvSpPr>
              <p:cNvPr id="32" name="Rectangle 31">
                <a:extLst>
                  <a:ext uri="{FF2B5EF4-FFF2-40B4-BE49-F238E27FC236}">
                    <a16:creationId xmlns:a16="http://schemas.microsoft.com/office/drawing/2014/main" id="{3209C60B-4EAE-983B-EB90-2186CBA79AFC}"/>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3" name="Group 32">
                <a:extLst>
                  <a:ext uri="{FF2B5EF4-FFF2-40B4-BE49-F238E27FC236}">
                    <a16:creationId xmlns:a16="http://schemas.microsoft.com/office/drawing/2014/main" id="{7A08889B-A57A-D7C8-EAE7-BACEAFFB47D7}"/>
                  </a:ext>
                </a:extLst>
              </p:cNvPr>
              <p:cNvGrpSpPr/>
              <p:nvPr/>
            </p:nvGrpSpPr>
            <p:grpSpPr>
              <a:xfrm>
                <a:off x="3497856" y="2675227"/>
                <a:ext cx="8363936" cy="1507547"/>
                <a:chOff x="3029663" y="2891869"/>
                <a:chExt cx="8363936" cy="1507547"/>
              </a:xfrm>
            </p:grpSpPr>
            <p:sp>
              <p:nvSpPr>
                <p:cNvPr id="35" name="TextBox 34">
                  <a:extLst>
                    <a:ext uri="{FF2B5EF4-FFF2-40B4-BE49-F238E27FC236}">
                      <a16:creationId xmlns:a16="http://schemas.microsoft.com/office/drawing/2014/main" id="{6C5CA4A5-1A67-5576-0CC7-176E1C118893}"/>
                    </a:ext>
                  </a:extLst>
                </p:cNvPr>
                <p:cNvSpPr txBox="1"/>
                <p:nvPr/>
              </p:nvSpPr>
              <p:spPr>
                <a:xfrm>
                  <a:off x="3029663" y="2891869"/>
                  <a:ext cx="4720763" cy="595869"/>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3600" dirty="0"/>
                    <a:t>Unit 2</a:t>
                  </a:r>
                </a:p>
              </p:txBody>
            </p:sp>
            <p:sp>
              <p:nvSpPr>
                <p:cNvPr id="36" name="TextBox 35">
                  <a:extLst>
                    <a:ext uri="{FF2B5EF4-FFF2-40B4-BE49-F238E27FC236}">
                      <a16:creationId xmlns:a16="http://schemas.microsoft.com/office/drawing/2014/main" id="{8E7EEC0C-39AC-6792-600F-2FF2EFB7D9EB}"/>
                    </a:ext>
                  </a:extLst>
                </p:cNvPr>
                <p:cNvSpPr txBox="1"/>
                <p:nvPr/>
              </p:nvSpPr>
              <p:spPr>
                <a:xfrm>
                  <a:off x="3029663" y="3635745"/>
                  <a:ext cx="8363936" cy="76367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4800" dirty="0"/>
                    <a:t>HHFA questionnaire structure</a:t>
                  </a:r>
                </a:p>
              </p:txBody>
            </p:sp>
          </p:grpSp>
        </p:grpSp>
        <p:pic>
          <p:nvPicPr>
            <p:cNvPr id="10" name="Picture 9">
              <a:extLst>
                <a:ext uri="{FF2B5EF4-FFF2-40B4-BE49-F238E27FC236}">
                  <a16:creationId xmlns:a16="http://schemas.microsoft.com/office/drawing/2014/main" id="{837EE406-88EA-4B8D-8328-47404BB2918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Tree>
    <p:custDataLst>
      <p:tags r:id="rId1"/>
    </p:custDataLst>
    <p:extLst>
      <p:ext uri="{BB962C8B-B14F-4D97-AF65-F5344CB8AC3E}">
        <p14:creationId xmlns:p14="http://schemas.microsoft.com/office/powerpoint/2010/main" val="30067691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611122"/>
            <a:chOff x="-1235" y="-815"/>
            <a:chExt cx="11979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4490" cy="584775"/>
            </a:xfrm>
            <a:prstGeom prst="rect">
              <a:avLst/>
            </a:prstGeom>
            <a:noFill/>
          </p:spPr>
          <p:txBody>
            <a:bodyPr wrap="square">
              <a:spAutoFit/>
            </a:bodyPr>
            <a:lstStyle/>
            <a:p>
              <a:r>
                <a:rPr lang="en-GB" sz="3200" dirty="0">
                  <a:solidFill>
                    <a:srgbClr val="595959"/>
                  </a:solidFill>
                </a:rPr>
                <a:t>Column 4: Response (ONE option)</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13" name="Picture 12">
            <a:extLst>
              <a:ext uri="{FF2B5EF4-FFF2-40B4-BE49-F238E27FC236}">
                <a16:creationId xmlns:a16="http://schemas.microsoft.com/office/drawing/2014/main" id="{2DBC79C2-4C35-49FC-A5B3-3BC43AB126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000" y="2015999"/>
            <a:ext cx="10620000" cy="662142"/>
          </a:xfrm>
          <a:prstGeom prst="rect">
            <a:avLst/>
          </a:prstGeom>
        </p:spPr>
      </p:pic>
      <p:sp>
        <p:nvSpPr>
          <p:cNvPr id="22" name="col4 highlight">
            <a:extLst>
              <a:ext uri="{FF2B5EF4-FFF2-40B4-BE49-F238E27FC236}">
                <a16:creationId xmlns:a16="http://schemas.microsoft.com/office/drawing/2014/main" id="{3F670C23-AEB2-4070-98CA-007DB57B804E}"/>
              </a:ext>
            </a:extLst>
          </p:cNvPr>
          <p:cNvSpPr/>
          <p:nvPr/>
        </p:nvSpPr>
        <p:spPr>
          <a:xfrm>
            <a:off x="6501282" y="2015998"/>
            <a:ext cx="4904718" cy="662143"/>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bulletText1">
            <a:extLst>
              <a:ext uri="{FF2B5EF4-FFF2-40B4-BE49-F238E27FC236}">
                <a16:creationId xmlns:a16="http://schemas.microsoft.com/office/drawing/2014/main" id="{842CCA2A-4080-49A8-97F2-D89F4E4D1114}"/>
              </a:ext>
            </a:extLst>
          </p:cNvPr>
          <p:cNvSpPr txBox="1"/>
          <p:nvPr/>
        </p:nvSpPr>
        <p:spPr>
          <a:xfrm>
            <a:off x="1284946" y="3336517"/>
            <a:ext cx="9918966"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for most of the questionnaire, all the possible responses will be </a:t>
            </a:r>
            <a:r>
              <a:rPr lang="en-GB" sz="2400" b="1" dirty="0">
                <a:solidFill>
                  <a:schemeClr val="tx1">
                    <a:lumMod val="65000"/>
                    <a:lumOff val="35000"/>
                  </a:schemeClr>
                </a:solidFill>
              </a:rPr>
              <a:t>coded</a:t>
            </a:r>
            <a:endParaRPr lang="en-GB" sz="2400" dirty="0">
              <a:solidFill>
                <a:schemeClr val="tx1">
                  <a:lumMod val="65000"/>
                  <a:lumOff val="35000"/>
                </a:schemeClr>
              </a:solidFill>
            </a:endParaRPr>
          </a:p>
        </p:txBody>
      </p:sp>
      <p:sp>
        <p:nvSpPr>
          <p:cNvPr id="11" name="bulletText2">
            <a:extLst>
              <a:ext uri="{FF2B5EF4-FFF2-40B4-BE49-F238E27FC236}">
                <a16:creationId xmlns:a16="http://schemas.microsoft.com/office/drawing/2014/main" id="{C1B1F914-1F0B-47D5-BFE0-8075A5300885}"/>
              </a:ext>
            </a:extLst>
          </p:cNvPr>
          <p:cNvSpPr txBox="1"/>
          <p:nvPr/>
        </p:nvSpPr>
        <p:spPr>
          <a:xfrm>
            <a:off x="1284945" y="4096486"/>
            <a:ext cx="9918965"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there is only one response option to this question, either </a:t>
            </a:r>
            <a:r>
              <a:rPr lang="en-GB" sz="2400" b="1" dirty="0">
                <a:solidFill>
                  <a:schemeClr val="tx1">
                    <a:lumMod val="65000"/>
                    <a:lumOff val="35000"/>
                  </a:schemeClr>
                </a:solidFill>
              </a:rPr>
              <a:t>YES</a:t>
            </a:r>
            <a:r>
              <a:rPr lang="en-GB" sz="2400" dirty="0">
                <a:solidFill>
                  <a:schemeClr val="tx1">
                    <a:lumMod val="65000"/>
                    <a:lumOff val="35000"/>
                  </a:schemeClr>
                </a:solidFill>
              </a:rPr>
              <a:t> or </a:t>
            </a:r>
            <a:r>
              <a:rPr lang="en-GB" sz="2400" b="1" dirty="0">
                <a:solidFill>
                  <a:schemeClr val="tx1">
                    <a:lumMod val="65000"/>
                    <a:lumOff val="35000"/>
                  </a:schemeClr>
                </a:solidFill>
              </a:rPr>
              <a:t>NO</a:t>
            </a:r>
            <a:endParaRPr lang="en-GB" sz="2400" dirty="0">
              <a:solidFill>
                <a:schemeClr val="tx1">
                  <a:lumMod val="65000"/>
                  <a:lumOff val="35000"/>
                </a:schemeClr>
              </a:solidFill>
            </a:endParaRPr>
          </a:p>
        </p:txBody>
      </p:sp>
      <p:pic>
        <p:nvPicPr>
          <p:cNvPr id="12" name="bullet01">
            <a:extLst>
              <a:ext uri="{FF2B5EF4-FFF2-40B4-BE49-F238E27FC236}">
                <a16:creationId xmlns:a16="http://schemas.microsoft.com/office/drawing/2014/main" id="{1A43A8FA-2F1B-45A4-8198-B4655853D4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576" y="3506149"/>
            <a:ext cx="117692" cy="122400"/>
          </a:xfrm>
          <a:prstGeom prst="rect">
            <a:avLst/>
          </a:prstGeom>
        </p:spPr>
      </p:pic>
      <p:pic>
        <p:nvPicPr>
          <p:cNvPr id="15" name="bullet02">
            <a:extLst>
              <a:ext uri="{FF2B5EF4-FFF2-40B4-BE49-F238E27FC236}">
                <a16:creationId xmlns:a16="http://schemas.microsoft.com/office/drawing/2014/main" id="{46EB144C-A93E-4285-B214-DBA8AEA010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576" y="4281667"/>
            <a:ext cx="117692" cy="122400"/>
          </a:xfrm>
          <a:prstGeom prst="rect">
            <a:avLst/>
          </a:prstGeom>
        </p:spPr>
      </p:pic>
      <p:sp>
        <p:nvSpPr>
          <p:cNvPr id="14" name="bulletText3">
            <a:extLst>
              <a:ext uri="{FF2B5EF4-FFF2-40B4-BE49-F238E27FC236}">
                <a16:creationId xmlns:a16="http://schemas.microsoft.com/office/drawing/2014/main" id="{F9F7387C-B265-4D3E-91BB-E3DB81287587}"/>
              </a:ext>
            </a:extLst>
          </p:cNvPr>
          <p:cNvSpPr txBox="1"/>
          <p:nvPr/>
        </p:nvSpPr>
        <p:spPr>
          <a:xfrm>
            <a:off x="1284945" y="4856455"/>
            <a:ext cx="9918965"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the data collector selects the correct code, based on the respondent’s answer</a:t>
            </a:r>
          </a:p>
        </p:txBody>
      </p:sp>
      <p:pic>
        <p:nvPicPr>
          <p:cNvPr id="16" name="bullet03">
            <a:extLst>
              <a:ext uri="{FF2B5EF4-FFF2-40B4-BE49-F238E27FC236}">
                <a16:creationId xmlns:a16="http://schemas.microsoft.com/office/drawing/2014/main" id="{2DC2B6A2-0CCE-4337-8777-9BA9366AD1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576" y="5041636"/>
            <a:ext cx="117692" cy="122400"/>
          </a:xfrm>
          <a:prstGeom prst="rect">
            <a:avLst/>
          </a:prstGeom>
        </p:spPr>
      </p:pic>
      <p:sp>
        <p:nvSpPr>
          <p:cNvPr id="18" name="does this facility highlight">
            <a:extLst>
              <a:ext uri="{FF2B5EF4-FFF2-40B4-BE49-F238E27FC236}">
                <a16:creationId xmlns:a16="http://schemas.microsoft.com/office/drawing/2014/main" id="{D6AFD7C1-1145-4A53-9ED7-DDDD88EEDF67}"/>
              </a:ext>
            </a:extLst>
          </p:cNvPr>
          <p:cNvSpPr/>
          <p:nvPr/>
        </p:nvSpPr>
        <p:spPr>
          <a:xfrm>
            <a:off x="2574388" y="2015943"/>
            <a:ext cx="3926894" cy="662142"/>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yes highlight">
            <a:extLst>
              <a:ext uri="{FF2B5EF4-FFF2-40B4-BE49-F238E27FC236}">
                <a16:creationId xmlns:a16="http://schemas.microsoft.com/office/drawing/2014/main" id="{24ECDE5E-A6EB-423F-8F36-C64B9E2A3396}"/>
              </a:ext>
            </a:extLst>
          </p:cNvPr>
          <p:cNvSpPr/>
          <p:nvPr/>
        </p:nvSpPr>
        <p:spPr>
          <a:xfrm>
            <a:off x="6525465" y="2093346"/>
            <a:ext cx="462968" cy="270669"/>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no highlight">
            <a:extLst>
              <a:ext uri="{FF2B5EF4-FFF2-40B4-BE49-F238E27FC236}">
                <a16:creationId xmlns:a16="http://schemas.microsoft.com/office/drawing/2014/main" id="{B1791F37-BBBC-407B-8AF6-CF76394C6510}"/>
              </a:ext>
            </a:extLst>
          </p:cNvPr>
          <p:cNvSpPr/>
          <p:nvPr/>
        </p:nvSpPr>
        <p:spPr>
          <a:xfrm>
            <a:off x="6527208" y="2329737"/>
            <a:ext cx="462968" cy="270669"/>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green selection 1">
            <a:extLst>
              <a:ext uri="{FF2B5EF4-FFF2-40B4-BE49-F238E27FC236}">
                <a16:creationId xmlns:a16="http://schemas.microsoft.com/office/drawing/2014/main" id="{80DB84E6-B7C2-4C8E-985C-F6A909FE7980}"/>
              </a:ext>
            </a:extLst>
          </p:cNvPr>
          <p:cNvSpPr/>
          <p:nvPr/>
        </p:nvSpPr>
        <p:spPr>
          <a:xfrm>
            <a:off x="11048523" y="2073293"/>
            <a:ext cx="310773" cy="310773"/>
          </a:xfrm>
          <a:prstGeom prst="ellipse">
            <a:avLst/>
          </a:prstGeom>
          <a:noFill/>
          <a:ln w="28575">
            <a:solidFill>
              <a:srgbClr val="31B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56298061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 calcmode="lin" valueType="num">
                                      <p:cBhvr>
                                        <p:cTn id="14" dur="500" fill="hold"/>
                                        <p:tgtEl>
                                          <p:spTgt spid="12"/>
                                        </p:tgtEl>
                                        <p:attrNameLst>
                                          <p:attrName>style.rotation</p:attrName>
                                        </p:attrNameLst>
                                      </p:cBhvr>
                                      <p:tavLst>
                                        <p:tav tm="0">
                                          <p:val>
                                            <p:fltVal val="90"/>
                                          </p:val>
                                        </p:tav>
                                        <p:tav tm="100000">
                                          <p:val>
                                            <p:fltVal val="0"/>
                                          </p:val>
                                        </p:tav>
                                      </p:tavLst>
                                    </p:anim>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22"/>
                                        </p:tgtEl>
                                      </p:cBhvr>
                                    </p:animEffect>
                                    <p:set>
                                      <p:cBhvr>
                                        <p:cTn id="24" dur="1" fill="hold">
                                          <p:stCondLst>
                                            <p:cond delay="499"/>
                                          </p:stCondLst>
                                        </p:cTn>
                                        <p:tgtEl>
                                          <p:spTgt spid="22"/>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 calcmode="lin" valueType="num">
                                      <p:cBhvr>
                                        <p:cTn id="35" dur="500" fill="hold"/>
                                        <p:tgtEl>
                                          <p:spTgt spid="15"/>
                                        </p:tgtEl>
                                        <p:attrNameLst>
                                          <p:attrName>style.rotation</p:attrName>
                                        </p:attrNameLst>
                                      </p:cBhvr>
                                      <p:tavLst>
                                        <p:tav tm="0">
                                          <p:val>
                                            <p:fltVal val="90"/>
                                          </p:val>
                                        </p:tav>
                                        <p:tav tm="100000">
                                          <p:val>
                                            <p:fltVal val="0"/>
                                          </p:val>
                                        </p:tav>
                                      </p:tavLst>
                                    </p:anim>
                                    <p:animEffect transition="in" filter="fade">
                                      <p:cBhvr>
                                        <p:cTn id="36" dur="500"/>
                                        <p:tgtEl>
                                          <p:spTgt spid="15"/>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8"/>
                                        </p:tgtEl>
                                      </p:cBhvr>
                                    </p:animEffect>
                                    <p:set>
                                      <p:cBhvr>
                                        <p:cTn id="45" dur="1" fill="hold">
                                          <p:stCondLst>
                                            <p:cond delay="499"/>
                                          </p:stCondLst>
                                        </p:cTn>
                                        <p:tgtEl>
                                          <p:spTgt spid="18"/>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4"/>
                                        </p:tgtEl>
                                      </p:cBhvr>
                                    </p:animEffect>
                                    <p:set>
                                      <p:cBhvr>
                                        <p:cTn id="63" dur="1" fill="hold">
                                          <p:stCondLst>
                                            <p:cond delay="499"/>
                                          </p:stCondLst>
                                        </p:cTn>
                                        <p:tgtEl>
                                          <p:spTgt spid="24"/>
                                        </p:tgtEl>
                                        <p:attrNameLst>
                                          <p:attrName>style.visibility</p:attrName>
                                        </p:attrNameLst>
                                      </p:cBhvr>
                                      <p:to>
                                        <p:strVal val="hidden"/>
                                      </p:to>
                                    </p:set>
                                  </p:childTnLst>
                                </p:cTn>
                              </p:par>
                              <p:par>
                                <p:cTn id="64" presetID="21" presetClass="entr" presetSubtype="1" fill="hold" grpId="0" nodeType="withEffect">
                                  <p:stCondLst>
                                    <p:cond delay="0"/>
                                  </p:stCondLst>
                                  <p:childTnLst>
                                    <p:set>
                                      <p:cBhvr>
                                        <p:cTn id="65" dur="1" fill="hold">
                                          <p:stCondLst>
                                            <p:cond delay="0"/>
                                          </p:stCondLst>
                                        </p:cTn>
                                        <p:tgtEl>
                                          <p:spTgt spid="2"/>
                                        </p:tgtEl>
                                        <p:attrNameLst>
                                          <p:attrName>style.visibility</p:attrName>
                                        </p:attrNameLst>
                                      </p:cBhvr>
                                      <p:to>
                                        <p:strVal val="visible"/>
                                      </p:to>
                                    </p:set>
                                    <p:animEffect transition="in" filter="wheel(1)">
                                      <p:cBhvr>
                                        <p:cTn id="66" dur="500"/>
                                        <p:tgtEl>
                                          <p:spTgt spid="2"/>
                                        </p:tgtEl>
                                      </p:cBhvr>
                                    </p:animEffect>
                                  </p:childTnLst>
                                </p:cTn>
                              </p:par>
                              <p:par>
                                <p:cTn id="67" presetID="31" presetClass="entr" presetSubtype="0" fill="hold"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p:cTn id="69" dur="500" fill="hold"/>
                                        <p:tgtEl>
                                          <p:spTgt spid="16"/>
                                        </p:tgtEl>
                                        <p:attrNameLst>
                                          <p:attrName>ppt_w</p:attrName>
                                        </p:attrNameLst>
                                      </p:cBhvr>
                                      <p:tavLst>
                                        <p:tav tm="0">
                                          <p:val>
                                            <p:fltVal val="0"/>
                                          </p:val>
                                        </p:tav>
                                        <p:tav tm="100000">
                                          <p:val>
                                            <p:strVal val="#ppt_w"/>
                                          </p:val>
                                        </p:tav>
                                      </p:tavLst>
                                    </p:anim>
                                    <p:anim calcmode="lin" valueType="num">
                                      <p:cBhvr>
                                        <p:cTn id="70" dur="500" fill="hold"/>
                                        <p:tgtEl>
                                          <p:spTgt spid="16"/>
                                        </p:tgtEl>
                                        <p:attrNameLst>
                                          <p:attrName>ppt_h</p:attrName>
                                        </p:attrNameLst>
                                      </p:cBhvr>
                                      <p:tavLst>
                                        <p:tav tm="0">
                                          <p:val>
                                            <p:fltVal val="0"/>
                                          </p:val>
                                        </p:tav>
                                        <p:tav tm="100000">
                                          <p:val>
                                            <p:strVal val="#ppt_h"/>
                                          </p:val>
                                        </p:tav>
                                      </p:tavLst>
                                    </p:anim>
                                    <p:anim calcmode="lin" valueType="num">
                                      <p:cBhvr>
                                        <p:cTn id="71" dur="500" fill="hold"/>
                                        <p:tgtEl>
                                          <p:spTgt spid="16"/>
                                        </p:tgtEl>
                                        <p:attrNameLst>
                                          <p:attrName>style.rotation</p:attrName>
                                        </p:attrNameLst>
                                      </p:cBhvr>
                                      <p:tavLst>
                                        <p:tav tm="0">
                                          <p:val>
                                            <p:fltVal val="90"/>
                                          </p:val>
                                        </p:tav>
                                        <p:tav tm="100000">
                                          <p:val>
                                            <p:fltVal val="0"/>
                                          </p:val>
                                        </p:tav>
                                      </p:tavLst>
                                    </p:anim>
                                    <p:animEffect transition="in" filter="fade">
                                      <p:cBhvr>
                                        <p:cTn id="72" dur="500"/>
                                        <p:tgtEl>
                                          <p:spTgt spid="16"/>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9" grpId="0"/>
      <p:bldP spid="11" grpId="0"/>
      <p:bldP spid="14" grpId="0"/>
      <p:bldP spid="18" grpId="0" animBg="1"/>
      <p:bldP spid="18" grpId="1" animBg="1"/>
      <p:bldP spid="23" grpId="0" animBg="1"/>
      <p:bldP spid="23" grpId="1" animBg="1"/>
      <p:bldP spid="24" grpId="0" animBg="1"/>
      <p:bldP spid="24" grpId="1" animBg="1"/>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611122"/>
            <a:chOff x="-1235" y="-815"/>
            <a:chExt cx="11979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4490" cy="584775"/>
            </a:xfrm>
            <a:prstGeom prst="rect">
              <a:avLst/>
            </a:prstGeom>
            <a:noFill/>
          </p:spPr>
          <p:txBody>
            <a:bodyPr wrap="square">
              <a:spAutoFit/>
            </a:bodyPr>
            <a:lstStyle/>
            <a:p>
              <a:r>
                <a:rPr lang="en-GB" sz="3200" dirty="0">
                  <a:solidFill>
                    <a:srgbClr val="595959"/>
                  </a:solidFill>
                </a:rPr>
                <a:t>Column 4: Response (ONE option)</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13" name="Picture 12">
            <a:extLst>
              <a:ext uri="{FF2B5EF4-FFF2-40B4-BE49-F238E27FC236}">
                <a16:creationId xmlns:a16="http://schemas.microsoft.com/office/drawing/2014/main" id="{2DBC79C2-4C35-49FC-A5B3-3BC43AB126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150" y="1182781"/>
            <a:ext cx="10620000" cy="4199011"/>
          </a:xfrm>
          <a:prstGeom prst="rect">
            <a:avLst/>
          </a:prstGeom>
        </p:spPr>
      </p:pic>
      <p:sp>
        <p:nvSpPr>
          <p:cNvPr id="22" name="other highlight">
            <a:extLst>
              <a:ext uri="{FF2B5EF4-FFF2-40B4-BE49-F238E27FC236}">
                <a16:creationId xmlns:a16="http://schemas.microsoft.com/office/drawing/2014/main" id="{3F670C23-AEB2-4070-98CA-007DB57B804E}"/>
              </a:ext>
            </a:extLst>
          </p:cNvPr>
          <p:cNvSpPr/>
          <p:nvPr/>
        </p:nvSpPr>
        <p:spPr>
          <a:xfrm>
            <a:off x="5938003" y="4226321"/>
            <a:ext cx="4422740" cy="259802"/>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bulletText2">
            <a:extLst>
              <a:ext uri="{FF2B5EF4-FFF2-40B4-BE49-F238E27FC236}">
                <a16:creationId xmlns:a16="http://schemas.microsoft.com/office/drawing/2014/main" id="{B1FFD5CE-CF33-46AA-8FD5-35E191F3BCEA}"/>
              </a:ext>
            </a:extLst>
          </p:cNvPr>
          <p:cNvSpPr txBox="1"/>
          <p:nvPr/>
        </p:nvSpPr>
        <p:spPr>
          <a:xfrm>
            <a:off x="1203423" y="5969330"/>
            <a:ext cx="9918965"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select </a:t>
            </a:r>
            <a:r>
              <a:rPr lang="en-GB" sz="2400" b="1" dirty="0">
                <a:solidFill>
                  <a:schemeClr val="tx1">
                    <a:lumMod val="65000"/>
                    <a:lumOff val="35000"/>
                  </a:schemeClr>
                </a:solidFill>
              </a:rPr>
              <a:t>OTHER</a:t>
            </a:r>
            <a:r>
              <a:rPr lang="en-GB" sz="2400" dirty="0">
                <a:solidFill>
                  <a:schemeClr val="tx1">
                    <a:lumMod val="65000"/>
                    <a:lumOff val="35000"/>
                  </a:schemeClr>
                </a:solidFill>
              </a:rPr>
              <a:t> and write down the specific response</a:t>
            </a:r>
          </a:p>
          <a:p>
            <a:pPr algn="l">
              <a:lnSpc>
                <a:spcPct val="100000"/>
              </a:lnSpc>
            </a:pPr>
            <a:r>
              <a:rPr lang="en-GB" sz="2400" dirty="0">
                <a:solidFill>
                  <a:schemeClr val="tx1">
                    <a:lumMod val="65000"/>
                    <a:lumOff val="35000"/>
                  </a:schemeClr>
                </a:solidFill>
              </a:rPr>
              <a:t> </a:t>
            </a:r>
          </a:p>
        </p:txBody>
      </p:sp>
      <p:pic>
        <p:nvPicPr>
          <p:cNvPr id="23" name="bullet02">
            <a:extLst>
              <a:ext uri="{FF2B5EF4-FFF2-40B4-BE49-F238E27FC236}">
                <a16:creationId xmlns:a16="http://schemas.microsoft.com/office/drawing/2014/main" id="{6C9B017B-2E6D-4E76-BB3E-9FB14F4802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5054" y="6154511"/>
            <a:ext cx="117692" cy="122400"/>
          </a:xfrm>
          <a:prstGeom prst="rect">
            <a:avLst/>
          </a:prstGeom>
        </p:spPr>
      </p:pic>
      <p:sp>
        <p:nvSpPr>
          <p:cNvPr id="14" name="question highlight">
            <a:extLst>
              <a:ext uri="{FF2B5EF4-FFF2-40B4-BE49-F238E27FC236}">
                <a16:creationId xmlns:a16="http://schemas.microsoft.com/office/drawing/2014/main" id="{52CA3E13-7A6A-4F77-9F64-B338D22E3AD6}"/>
              </a:ext>
            </a:extLst>
          </p:cNvPr>
          <p:cNvSpPr/>
          <p:nvPr/>
        </p:nvSpPr>
        <p:spPr>
          <a:xfrm>
            <a:off x="2336385" y="1533952"/>
            <a:ext cx="3601617" cy="533711"/>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spec response highlight">
            <a:extLst>
              <a:ext uri="{FF2B5EF4-FFF2-40B4-BE49-F238E27FC236}">
                <a16:creationId xmlns:a16="http://schemas.microsoft.com/office/drawing/2014/main" id="{2790A432-15E2-4984-9453-90AED44A0704}"/>
              </a:ext>
            </a:extLst>
          </p:cNvPr>
          <p:cNvSpPr/>
          <p:nvPr/>
        </p:nvSpPr>
        <p:spPr>
          <a:xfrm>
            <a:off x="5938002" y="4486122"/>
            <a:ext cx="4422740" cy="366097"/>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green selection circle">
            <a:extLst>
              <a:ext uri="{FF2B5EF4-FFF2-40B4-BE49-F238E27FC236}">
                <a16:creationId xmlns:a16="http://schemas.microsoft.com/office/drawing/2014/main" id="{0F57C48A-33E2-44DE-BCB3-39DA0DDC1346}"/>
              </a:ext>
            </a:extLst>
          </p:cNvPr>
          <p:cNvSpPr/>
          <p:nvPr/>
        </p:nvSpPr>
        <p:spPr>
          <a:xfrm>
            <a:off x="10002443" y="4218947"/>
            <a:ext cx="310773" cy="310773"/>
          </a:xfrm>
          <a:prstGeom prst="ellipse">
            <a:avLst/>
          </a:prstGeom>
          <a:noFill/>
          <a:ln w="28575">
            <a:solidFill>
              <a:srgbClr val="31B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0884621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31"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ppt_w</p:attrName>
                                        </p:attrNameLst>
                                      </p:cBhvr>
                                      <p:tavLst>
                                        <p:tav tm="0">
                                          <p:val>
                                            <p:fltVal val="0"/>
                                          </p:val>
                                        </p:tav>
                                        <p:tav tm="100000">
                                          <p:val>
                                            <p:strVal val="#ppt_w"/>
                                          </p:val>
                                        </p:tav>
                                      </p:tavLst>
                                    </p:anim>
                                    <p:anim calcmode="lin" valueType="num">
                                      <p:cBhvr>
                                        <p:cTn id="25" dur="500" fill="hold"/>
                                        <p:tgtEl>
                                          <p:spTgt spid="23"/>
                                        </p:tgtEl>
                                        <p:attrNameLst>
                                          <p:attrName>ppt_h</p:attrName>
                                        </p:attrNameLst>
                                      </p:cBhvr>
                                      <p:tavLst>
                                        <p:tav tm="0">
                                          <p:val>
                                            <p:fltVal val="0"/>
                                          </p:val>
                                        </p:tav>
                                        <p:tav tm="100000">
                                          <p:val>
                                            <p:strVal val="#ppt_h"/>
                                          </p:val>
                                        </p:tav>
                                      </p:tavLst>
                                    </p:anim>
                                    <p:anim calcmode="lin" valueType="num">
                                      <p:cBhvr>
                                        <p:cTn id="26" dur="500" fill="hold"/>
                                        <p:tgtEl>
                                          <p:spTgt spid="23"/>
                                        </p:tgtEl>
                                        <p:attrNameLst>
                                          <p:attrName>style.rotation</p:attrName>
                                        </p:attrNameLst>
                                      </p:cBhvr>
                                      <p:tavLst>
                                        <p:tav tm="0">
                                          <p:val>
                                            <p:fltVal val="90"/>
                                          </p:val>
                                        </p:tav>
                                        <p:tav tm="100000">
                                          <p:val>
                                            <p:fltVal val="0"/>
                                          </p:val>
                                        </p:tav>
                                      </p:tavLst>
                                    </p:anim>
                                    <p:animEffect transition="in" filter="fade">
                                      <p:cBhvr>
                                        <p:cTn id="27" dur="500"/>
                                        <p:tgtEl>
                                          <p:spTgt spid="23"/>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heel(1)">
                                      <p:cBhvr>
                                        <p:cTn id="34" dur="500"/>
                                        <p:tgtEl>
                                          <p:spTgt spid="24"/>
                                        </p:tgtEl>
                                      </p:cBhvr>
                                    </p:animEffect>
                                  </p:childTnLst>
                                </p:cTn>
                              </p:par>
                              <p:par>
                                <p:cTn id="35" presetID="10" presetClass="entr" presetSubtype="0" fill="hold" grpId="2"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16" grpId="0"/>
      <p:bldP spid="14" grpId="0" animBg="1"/>
      <p:bldP spid="14" grpId="1" animBg="1"/>
      <p:bldP spid="18" grpId="2"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611122"/>
            <a:chOff x="-1235" y="-815"/>
            <a:chExt cx="11979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4490" cy="584775"/>
            </a:xfrm>
            <a:prstGeom prst="rect">
              <a:avLst/>
            </a:prstGeom>
            <a:noFill/>
          </p:spPr>
          <p:txBody>
            <a:bodyPr wrap="square">
              <a:spAutoFit/>
            </a:bodyPr>
            <a:lstStyle/>
            <a:p>
              <a:r>
                <a:rPr lang="en-GB" sz="3200" dirty="0">
                  <a:solidFill>
                    <a:srgbClr val="595959"/>
                  </a:solidFill>
                </a:rPr>
                <a:t>Column 4: Response (SEVERAL options)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6" name="bulletText2">
            <a:extLst>
              <a:ext uri="{FF2B5EF4-FFF2-40B4-BE49-F238E27FC236}">
                <a16:creationId xmlns:a16="http://schemas.microsoft.com/office/drawing/2014/main" id="{B1FFD5CE-CF33-46AA-8FD5-35E191F3BCEA}"/>
              </a:ext>
            </a:extLst>
          </p:cNvPr>
          <p:cNvSpPr txBox="1"/>
          <p:nvPr/>
        </p:nvSpPr>
        <p:spPr>
          <a:xfrm>
            <a:off x="1396912" y="4943970"/>
            <a:ext cx="9918965"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for questions with </a:t>
            </a:r>
            <a:r>
              <a:rPr lang="en-GB" sz="2400" b="1" dirty="0">
                <a:solidFill>
                  <a:schemeClr val="tx1">
                    <a:lumMod val="65000"/>
                    <a:lumOff val="35000"/>
                  </a:schemeClr>
                </a:solidFill>
              </a:rPr>
              <a:t>SEVERAL</a:t>
            </a:r>
            <a:r>
              <a:rPr lang="en-GB" sz="2400" dirty="0">
                <a:solidFill>
                  <a:schemeClr val="tx1">
                    <a:lumMod val="65000"/>
                    <a:lumOff val="35000"/>
                  </a:schemeClr>
                </a:solidFill>
              </a:rPr>
              <a:t> response options, responses must be displayed in a </a:t>
            </a:r>
            <a:r>
              <a:rPr lang="en-GB" sz="2400" b="1" dirty="0">
                <a:solidFill>
                  <a:schemeClr val="tx1">
                    <a:lumMod val="65000"/>
                    <a:lumOff val="35000"/>
                  </a:schemeClr>
                </a:solidFill>
              </a:rPr>
              <a:t>table</a:t>
            </a:r>
            <a:endParaRPr lang="en-GB" sz="2400" dirty="0">
              <a:solidFill>
                <a:schemeClr val="tx1">
                  <a:lumMod val="65000"/>
                  <a:lumOff val="35000"/>
                </a:schemeClr>
              </a:solidFill>
            </a:endParaRPr>
          </a:p>
        </p:txBody>
      </p:sp>
      <p:pic>
        <p:nvPicPr>
          <p:cNvPr id="23" name="bullet02">
            <a:extLst>
              <a:ext uri="{FF2B5EF4-FFF2-40B4-BE49-F238E27FC236}">
                <a16:creationId xmlns:a16="http://schemas.microsoft.com/office/drawing/2014/main" id="{6C9B017B-2E6D-4E76-BB3E-9FB14F4802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8543" y="5129151"/>
            <a:ext cx="117692" cy="122400"/>
          </a:xfrm>
          <a:prstGeom prst="rect">
            <a:avLst/>
          </a:prstGeom>
        </p:spPr>
      </p:pic>
      <p:pic>
        <p:nvPicPr>
          <p:cNvPr id="3" name="Picture 2">
            <a:extLst>
              <a:ext uri="{FF2B5EF4-FFF2-40B4-BE49-F238E27FC236}">
                <a16:creationId xmlns:a16="http://schemas.microsoft.com/office/drawing/2014/main" id="{B8AB4359-FCEC-4E0A-BF91-BEB69567F0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000" y="1709132"/>
            <a:ext cx="10620000" cy="2973600"/>
          </a:xfrm>
          <a:prstGeom prst="rect">
            <a:avLst/>
          </a:prstGeom>
        </p:spPr>
      </p:pic>
      <p:sp>
        <p:nvSpPr>
          <p:cNvPr id="27" name="multiple responses">
            <a:extLst>
              <a:ext uri="{FF2B5EF4-FFF2-40B4-BE49-F238E27FC236}">
                <a16:creationId xmlns:a16="http://schemas.microsoft.com/office/drawing/2014/main" id="{14F5776A-CB23-4065-9313-979908AFCD6E}"/>
              </a:ext>
            </a:extLst>
          </p:cNvPr>
          <p:cNvSpPr/>
          <p:nvPr/>
        </p:nvSpPr>
        <p:spPr>
          <a:xfrm>
            <a:off x="6467667" y="3238287"/>
            <a:ext cx="3990783" cy="1444445"/>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green selection 1">
            <a:extLst>
              <a:ext uri="{FF2B5EF4-FFF2-40B4-BE49-F238E27FC236}">
                <a16:creationId xmlns:a16="http://schemas.microsoft.com/office/drawing/2014/main" id="{B55265EA-C05A-4116-A0C2-EB978865B117}"/>
              </a:ext>
            </a:extLst>
          </p:cNvPr>
          <p:cNvSpPr/>
          <p:nvPr/>
        </p:nvSpPr>
        <p:spPr>
          <a:xfrm>
            <a:off x="9283645" y="3328887"/>
            <a:ext cx="343843" cy="343843"/>
          </a:xfrm>
          <a:prstGeom prst="ellipse">
            <a:avLst/>
          </a:prstGeom>
          <a:noFill/>
          <a:ln w="28575">
            <a:solidFill>
              <a:srgbClr val="31B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question highlight">
            <a:extLst>
              <a:ext uri="{FF2B5EF4-FFF2-40B4-BE49-F238E27FC236}">
                <a16:creationId xmlns:a16="http://schemas.microsoft.com/office/drawing/2014/main" id="{39A81CD1-F39F-404A-A6DD-9EF4A6EF3405}"/>
              </a:ext>
            </a:extLst>
          </p:cNvPr>
          <p:cNvSpPr/>
          <p:nvPr/>
        </p:nvSpPr>
        <p:spPr>
          <a:xfrm>
            <a:off x="2378480" y="2678469"/>
            <a:ext cx="4089187" cy="558299"/>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green selection 1">
            <a:extLst>
              <a:ext uri="{FF2B5EF4-FFF2-40B4-BE49-F238E27FC236}">
                <a16:creationId xmlns:a16="http://schemas.microsoft.com/office/drawing/2014/main" id="{E0821558-BA33-4E79-A39D-B9B015D95666}"/>
              </a:ext>
            </a:extLst>
          </p:cNvPr>
          <p:cNvSpPr/>
          <p:nvPr/>
        </p:nvSpPr>
        <p:spPr>
          <a:xfrm>
            <a:off x="7290177" y="3783852"/>
            <a:ext cx="343843" cy="343843"/>
          </a:xfrm>
          <a:prstGeom prst="ellipse">
            <a:avLst/>
          </a:prstGeom>
          <a:noFill/>
          <a:ln w="28575">
            <a:solidFill>
              <a:srgbClr val="31B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green selection 1">
            <a:extLst>
              <a:ext uri="{FF2B5EF4-FFF2-40B4-BE49-F238E27FC236}">
                <a16:creationId xmlns:a16="http://schemas.microsoft.com/office/drawing/2014/main" id="{60F1546D-B3C1-4DD3-92BD-2550988699B8}"/>
              </a:ext>
            </a:extLst>
          </p:cNvPr>
          <p:cNvSpPr/>
          <p:nvPr/>
        </p:nvSpPr>
        <p:spPr>
          <a:xfrm>
            <a:off x="7290178" y="4258314"/>
            <a:ext cx="343843" cy="343843"/>
          </a:xfrm>
          <a:prstGeom prst="ellipse">
            <a:avLst/>
          </a:prstGeom>
          <a:noFill/>
          <a:ln w="28575">
            <a:solidFill>
              <a:srgbClr val="31B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74983584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5"/>
                                        </p:tgtEl>
                                      </p:cBhvr>
                                    </p:animEffect>
                                    <p:set>
                                      <p:cBhvr>
                                        <p:cTn id="12" dur="1" fill="hold">
                                          <p:stCondLst>
                                            <p:cond delay="499"/>
                                          </p:stCondLst>
                                        </p:cTn>
                                        <p:tgtEl>
                                          <p:spTgt spid="2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 calcmode="lin" valueType="num">
                                      <p:cBhvr>
                                        <p:cTn id="23" dur="500" fill="hold"/>
                                        <p:tgtEl>
                                          <p:spTgt spid="23"/>
                                        </p:tgtEl>
                                        <p:attrNameLst>
                                          <p:attrName>style.rotation</p:attrName>
                                        </p:attrNameLst>
                                      </p:cBhvr>
                                      <p:tavLst>
                                        <p:tav tm="0">
                                          <p:val>
                                            <p:fltVal val="90"/>
                                          </p:val>
                                        </p:tav>
                                        <p:tav tm="100000">
                                          <p:val>
                                            <p:fltVal val="0"/>
                                          </p:val>
                                        </p:tav>
                                      </p:tavLst>
                                    </p:anim>
                                    <p:animEffect transition="in" filter="fade">
                                      <p:cBhvr>
                                        <p:cTn id="24" dur="500"/>
                                        <p:tgtEl>
                                          <p:spTgt spid="23"/>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27"/>
                                        </p:tgtEl>
                                      </p:cBhvr>
                                    </p:animEffect>
                                    <p:set>
                                      <p:cBhvr>
                                        <p:cTn id="33" dur="1" fill="hold">
                                          <p:stCondLst>
                                            <p:cond delay="499"/>
                                          </p:stCondLst>
                                        </p:cTn>
                                        <p:tgtEl>
                                          <p:spTgt spid="27"/>
                                        </p:tgtEl>
                                        <p:attrNameLst>
                                          <p:attrName>style.visibility</p:attrName>
                                        </p:attrNameLst>
                                      </p:cBhvr>
                                      <p:to>
                                        <p:strVal val="hidden"/>
                                      </p:to>
                                    </p:set>
                                  </p:childTnLst>
                                </p:cTn>
                              </p:par>
                            </p:childTnLst>
                          </p:cTn>
                        </p:par>
                        <p:par>
                          <p:cTn id="34" fill="hold">
                            <p:stCondLst>
                              <p:cond delay="500"/>
                            </p:stCondLst>
                            <p:childTnLst>
                              <p:par>
                                <p:cTn id="35" presetID="21" presetClass="entr" presetSubtype="1"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heel(1)">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heel(1)">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heel(1)">
                                      <p:cBhvr>
                                        <p:cTn id="4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7" grpId="0" animBg="1"/>
      <p:bldP spid="27" grpId="1" animBg="1"/>
      <p:bldP spid="17" grpId="0" animBg="1"/>
      <p:bldP spid="25" grpId="0" animBg="1"/>
      <p:bldP spid="25" grpId="1" animBg="1"/>
      <p:bldP spid="28" grpId="0" animBg="1"/>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611122"/>
            <a:chOff x="-1235" y="-815"/>
            <a:chExt cx="11979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4490" cy="584775"/>
            </a:xfrm>
            <a:prstGeom prst="rect">
              <a:avLst/>
            </a:prstGeom>
            <a:noFill/>
          </p:spPr>
          <p:txBody>
            <a:bodyPr wrap="square">
              <a:spAutoFit/>
            </a:bodyPr>
            <a:lstStyle/>
            <a:p>
              <a:r>
                <a:rPr lang="en-GB" sz="3200" dirty="0">
                  <a:solidFill>
                    <a:srgbClr val="595959"/>
                  </a:solidFill>
                </a:rPr>
                <a:t>Column 4: Response (SEVERAL options + OBS)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4" name="Picture 3">
            <a:extLst>
              <a:ext uri="{FF2B5EF4-FFF2-40B4-BE49-F238E27FC236}">
                <a16:creationId xmlns:a16="http://schemas.microsoft.com/office/drawing/2014/main" id="{FD663E4B-B34A-4FDC-8BED-98939CDFF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000" y="1555648"/>
            <a:ext cx="10620000" cy="4025275"/>
          </a:xfrm>
          <a:prstGeom prst="rect">
            <a:avLst/>
          </a:prstGeom>
        </p:spPr>
      </p:pic>
      <p:sp>
        <p:nvSpPr>
          <p:cNvPr id="15" name="highlight01">
            <a:extLst>
              <a:ext uri="{FF2B5EF4-FFF2-40B4-BE49-F238E27FC236}">
                <a16:creationId xmlns:a16="http://schemas.microsoft.com/office/drawing/2014/main" id="{6FE955F4-F26C-4B4F-B5ED-883D06251789}"/>
              </a:ext>
            </a:extLst>
          </p:cNvPr>
          <p:cNvSpPr/>
          <p:nvPr/>
        </p:nvSpPr>
        <p:spPr>
          <a:xfrm>
            <a:off x="2455829" y="3238497"/>
            <a:ext cx="3228503" cy="2352920"/>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highlight02">
            <a:extLst>
              <a:ext uri="{FF2B5EF4-FFF2-40B4-BE49-F238E27FC236}">
                <a16:creationId xmlns:a16="http://schemas.microsoft.com/office/drawing/2014/main" id="{FC0501E8-4D21-425A-AE3C-31732A8B0CFC}"/>
              </a:ext>
            </a:extLst>
          </p:cNvPr>
          <p:cNvSpPr/>
          <p:nvPr/>
        </p:nvSpPr>
        <p:spPr>
          <a:xfrm>
            <a:off x="5700585" y="2228850"/>
            <a:ext cx="5705415" cy="1009647"/>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highlight03">
            <a:extLst>
              <a:ext uri="{FF2B5EF4-FFF2-40B4-BE49-F238E27FC236}">
                <a16:creationId xmlns:a16="http://schemas.microsoft.com/office/drawing/2014/main" id="{A2432438-D471-42B8-8991-5F874F535B1F}"/>
              </a:ext>
            </a:extLst>
          </p:cNvPr>
          <p:cNvSpPr/>
          <p:nvPr/>
        </p:nvSpPr>
        <p:spPr>
          <a:xfrm>
            <a:off x="5684334" y="3238497"/>
            <a:ext cx="3149784" cy="2352921"/>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highlight04">
            <a:extLst>
              <a:ext uri="{FF2B5EF4-FFF2-40B4-BE49-F238E27FC236}">
                <a16:creationId xmlns:a16="http://schemas.microsoft.com/office/drawing/2014/main" id="{AEBC5897-4AF2-4BBD-A3C6-756E86A21274}"/>
              </a:ext>
            </a:extLst>
          </p:cNvPr>
          <p:cNvSpPr/>
          <p:nvPr/>
        </p:nvSpPr>
        <p:spPr>
          <a:xfrm>
            <a:off x="8850371" y="3238497"/>
            <a:ext cx="2555630" cy="2352920"/>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02721265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8"/>
                                        </p:tgtEl>
                                      </p:cBhvr>
                                    </p:animEffect>
                                    <p:set>
                                      <p:cBhvr>
                                        <p:cTn id="21" dur="1" fill="hold">
                                          <p:stCondLst>
                                            <p:cond delay="499"/>
                                          </p:stCondLst>
                                        </p:cTn>
                                        <p:tgtEl>
                                          <p:spTgt spid="18"/>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2"/>
                                        </p:tgtEl>
                                      </p:cBhvr>
                                    </p:animEffect>
                                    <p:set>
                                      <p:cBhvr>
                                        <p:cTn id="30" dur="1" fill="hold">
                                          <p:stCondLst>
                                            <p:cond delay="499"/>
                                          </p:stCondLst>
                                        </p:cTn>
                                        <p:tgtEl>
                                          <p:spTgt spid="22"/>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8" grpId="0" animBg="1"/>
      <p:bldP spid="18" grpId="1" animBg="1"/>
      <p:bldP spid="22" grpId="0" animBg="1"/>
      <p:bldP spid="22" grpId="1"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7335" cy="611122"/>
            <a:chOff x="-1235" y="-815"/>
            <a:chExt cx="1197733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1950" cy="584775"/>
            </a:xfrm>
            <a:prstGeom prst="rect">
              <a:avLst/>
            </a:prstGeom>
            <a:noFill/>
          </p:spPr>
          <p:txBody>
            <a:bodyPr wrap="square">
              <a:spAutoFit/>
            </a:bodyPr>
            <a:lstStyle/>
            <a:p>
              <a:r>
                <a:rPr lang="en-GB" sz="3200" dirty="0">
                  <a:solidFill>
                    <a:srgbClr val="595959"/>
                  </a:solidFill>
                </a:rPr>
                <a:t>Column 4: Response (SEVERAL options + OBS)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 name="TextBox 1">
            <a:extLst>
              <a:ext uri="{FF2B5EF4-FFF2-40B4-BE49-F238E27FC236}">
                <a16:creationId xmlns:a16="http://schemas.microsoft.com/office/drawing/2014/main" id="{837830E2-3225-4675-97B3-B18631C50249}"/>
              </a:ext>
            </a:extLst>
          </p:cNvPr>
          <p:cNvSpPr txBox="1"/>
          <p:nvPr/>
        </p:nvSpPr>
        <p:spPr>
          <a:xfrm>
            <a:off x="734150" y="1477806"/>
            <a:ext cx="10947687" cy="523220"/>
          </a:xfrm>
          <a:prstGeom prst="rect">
            <a:avLst/>
          </a:prstGeom>
          <a:noFill/>
        </p:spPr>
        <p:txBody>
          <a:bodyPr wrap="square" rtlCol="0">
            <a:spAutoFit/>
          </a:bodyPr>
          <a:lstStyle/>
          <a:p>
            <a:pPr marL="0" lvl="1" indent="0">
              <a:spcBef>
                <a:spcPts val="0"/>
              </a:spcBef>
              <a:spcAft>
                <a:spcPts val="1800"/>
              </a:spcAft>
              <a:buClr>
                <a:srgbClr val="1E7FB8"/>
              </a:buClr>
              <a:buNone/>
            </a:pPr>
            <a:r>
              <a:rPr lang="en-GB" altLang="en-US" sz="2800" b="1" spc="20" dirty="0">
                <a:solidFill>
                  <a:srgbClr val="31B09C"/>
                </a:solidFill>
              </a:rPr>
              <a:t>Availability of items</a:t>
            </a:r>
          </a:p>
        </p:txBody>
      </p:sp>
      <p:sp>
        <p:nvSpPr>
          <p:cNvPr id="14" name="bulletText4">
            <a:extLst>
              <a:ext uri="{FF2B5EF4-FFF2-40B4-BE49-F238E27FC236}">
                <a16:creationId xmlns:a16="http://schemas.microsoft.com/office/drawing/2014/main" id="{C733ED57-9FE8-4723-BF68-2952C7D99ECA}"/>
              </a:ext>
            </a:extLst>
          </p:cNvPr>
          <p:cNvSpPr txBox="1"/>
          <p:nvPr/>
        </p:nvSpPr>
        <p:spPr>
          <a:xfrm>
            <a:off x="1824772" y="3741948"/>
            <a:ext cx="9345736"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b="1" dirty="0">
                <a:solidFill>
                  <a:schemeClr val="tx1">
                    <a:lumMod val="65000"/>
                    <a:lumOff val="35000"/>
                  </a:schemeClr>
                </a:solidFill>
              </a:rPr>
              <a:t>“1” for “OBSERVED”</a:t>
            </a:r>
            <a:endParaRPr lang="en-GB" sz="2400" dirty="0">
              <a:solidFill>
                <a:schemeClr val="tx1">
                  <a:lumMod val="65000"/>
                  <a:lumOff val="35000"/>
                </a:schemeClr>
              </a:solidFill>
            </a:endParaRPr>
          </a:p>
        </p:txBody>
      </p:sp>
      <p:sp>
        <p:nvSpPr>
          <p:cNvPr id="15" name="bulletText5">
            <a:extLst>
              <a:ext uri="{FF2B5EF4-FFF2-40B4-BE49-F238E27FC236}">
                <a16:creationId xmlns:a16="http://schemas.microsoft.com/office/drawing/2014/main" id="{B69AFAE3-BF0C-4BD4-84A5-2B9AECB23378}"/>
              </a:ext>
            </a:extLst>
          </p:cNvPr>
          <p:cNvSpPr txBox="1"/>
          <p:nvPr/>
        </p:nvSpPr>
        <p:spPr>
          <a:xfrm>
            <a:off x="1823335" y="4451508"/>
            <a:ext cx="9345735"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b="1" dirty="0">
                <a:solidFill>
                  <a:schemeClr val="tx1">
                    <a:lumMod val="65000"/>
                    <a:lumOff val="35000"/>
                  </a:schemeClr>
                </a:solidFill>
              </a:rPr>
              <a:t>“2” for “REPORTED, NOT SEEN”</a:t>
            </a:r>
            <a:endParaRPr lang="en-GB" sz="2400" dirty="0">
              <a:solidFill>
                <a:schemeClr val="tx1">
                  <a:lumMod val="65000"/>
                  <a:lumOff val="35000"/>
                </a:schemeClr>
              </a:solidFill>
            </a:endParaRPr>
          </a:p>
        </p:txBody>
      </p:sp>
      <p:sp>
        <p:nvSpPr>
          <p:cNvPr id="16" name="bulletText6">
            <a:extLst>
              <a:ext uri="{FF2B5EF4-FFF2-40B4-BE49-F238E27FC236}">
                <a16:creationId xmlns:a16="http://schemas.microsoft.com/office/drawing/2014/main" id="{12004323-E1F9-4E8B-BD4C-C428EED752DA}"/>
              </a:ext>
            </a:extLst>
          </p:cNvPr>
          <p:cNvSpPr txBox="1"/>
          <p:nvPr/>
        </p:nvSpPr>
        <p:spPr>
          <a:xfrm>
            <a:off x="1823335" y="5202887"/>
            <a:ext cx="9189499"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b="1" dirty="0">
                <a:solidFill>
                  <a:schemeClr val="tx1">
                    <a:lumMod val="65000"/>
                    <a:lumOff val="35000"/>
                  </a:schemeClr>
                </a:solidFill>
              </a:rPr>
              <a:t>“3” for “NOT AVAILABLE”</a:t>
            </a:r>
            <a:endParaRPr lang="en-GB" sz="2400" dirty="0">
              <a:solidFill>
                <a:schemeClr val="tx1">
                  <a:lumMod val="65000"/>
                  <a:lumOff val="35000"/>
                </a:schemeClr>
              </a:solidFill>
            </a:endParaRPr>
          </a:p>
        </p:txBody>
      </p:sp>
      <p:pic>
        <p:nvPicPr>
          <p:cNvPr id="18" name="bullet04">
            <a:extLst>
              <a:ext uri="{FF2B5EF4-FFF2-40B4-BE49-F238E27FC236}">
                <a16:creationId xmlns:a16="http://schemas.microsoft.com/office/drawing/2014/main" id="{64635354-7B7E-45F3-9577-64BEFCCBD6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0309" y="3890671"/>
            <a:ext cx="117692" cy="122400"/>
          </a:xfrm>
          <a:prstGeom prst="rect">
            <a:avLst/>
          </a:prstGeom>
        </p:spPr>
      </p:pic>
      <p:pic>
        <p:nvPicPr>
          <p:cNvPr id="22" name="bullet05">
            <a:extLst>
              <a:ext uri="{FF2B5EF4-FFF2-40B4-BE49-F238E27FC236}">
                <a16:creationId xmlns:a16="http://schemas.microsoft.com/office/drawing/2014/main" id="{5DAA6A89-6C74-4F0D-ACF4-7C9EB74F41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0309" y="4604309"/>
            <a:ext cx="117692" cy="122400"/>
          </a:xfrm>
          <a:prstGeom prst="rect">
            <a:avLst/>
          </a:prstGeom>
        </p:spPr>
      </p:pic>
      <p:pic>
        <p:nvPicPr>
          <p:cNvPr id="23" name="bullet06">
            <a:extLst>
              <a:ext uri="{FF2B5EF4-FFF2-40B4-BE49-F238E27FC236}">
                <a16:creationId xmlns:a16="http://schemas.microsoft.com/office/drawing/2014/main" id="{0C8E925E-63E8-4FFC-A04E-6B35DC580A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5436" y="5347323"/>
            <a:ext cx="117692" cy="122400"/>
          </a:xfrm>
          <a:prstGeom prst="rect">
            <a:avLst/>
          </a:prstGeom>
        </p:spPr>
      </p:pic>
      <p:sp>
        <p:nvSpPr>
          <p:cNvPr id="4" name="Rectangle 3">
            <a:extLst>
              <a:ext uri="{FF2B5EF4-FFF2-40B4-BE49-F238E27FC236}">
                <a16:creationId xmlns:a16="http://schemas.microsoft.com/office/drawing/2014/main" id="{C6F3FEA6-6698-4770-A940-3FD5BF70EE0A}"/>
              </a:ext>
            </a:extLst>
          </p:cNvPr>
          <p:cNvSpPr/>
          <p:nvPr/>
        </p:nvSpPr>
        <p:spPr>
          <a:xfrm>
            <a:off x="734150" y="2231152"/>
            <a:ext cx="9595665" cy="1200329"/>
          </a:xfrm>
          <a:prstGeom prst="rect">
            <a:avLst/>
          </a:prstGeom>
        </p:spPr>
        <p:txBody>
          <a:bodyPr wrap="square">
            <a:spAutoFit/>
          </a:bodyPr>
          <a:lstStyle/>
          <a:p>
            <a:r>
              <a:rPr lang="en-GB" altLang="en-US" sz="2400" spc="20" dirty="0">
                <a:solidFill>
                  <a:srgbClr val="595959"/>
                </a:solidFill>
              </a:rPr>
              <a:t>Whether it is equipment for sterilizing, or any other equipment, commodities, or documents, the following criteria should be used for recording this type of information:</a:t>
            </a:r>
            <a:endParaRPr lang="en-GB" sz="2400" spc="20" dirty="0">
              <a:solidFill>
                <a:srgbClr val="595959"/>
              </a:solidFill>
            </a:endParaRPr>
          </a:p>
        </p:txBody>
      </p:sp>
    </p:spTree>
    <p:custDataLst>
      <p:tags r:id="rId1"/>
    </p:custDataLst>
    <p:extLst>
      <p:ext uri="{BB962C8B-B14F-4D97-AF65-F5344CB8AC3E}">
        <p14:creationId xmlns:p14="http://schemas.microsoft.com/office/powerpoint/2010/main" val="414924278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 calcmode="lin" valueType="num">
                                      <p:cBhvr>
                                        <p:cTn id="19" dur="500" fill="hold"/>
                                        <p:tgtEl>
                                          <p:spTgt spid="18"/>
                                        </p:tgtEl>
                                        <p:attrNameLst>
                                          <p:attrName>style.rotation</p:attrName>
                                        </p:attrNameLst>
                                      </p:cBhvr>
                                      <p:tavLst>
                                        <p:tav tm="0">
                                          <p:val>
                                            <p:fltVal val="90"/>
                                          </p:val>
                                        </p:tav>
                                        <p:tav tm="100000">
                                          <p:val>
                                            <p:fltVal val="0"/>
                                          </p:val>
                                        </p:tav>
                                      </p:tavLst>
                                    </p:anim>
                                    <p:animEffect transition="in" filter="fade">
                                      <p:cBhvr>
                                        <p:cTn id="20" dur="500"/>
                                        <p:tgtEl>
                                          <p:spTgt spid="1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p:val>
                                            <p:fltVal val="0"/>
                                          </p:val>
                                        </p:tav>
                                        <p:tav tm="100000">
                                          <p:val>
                                            <p:strVal val="#ppt_w"/>
                                          </p:val>
                                        </p:tav>
                                      </p:tavLst>
                                    </p:anim>
                                    <p:anim calcmode="lin" valueType="num">
                                      <p:cBhvr>
                                        <p:cTn id="30" dur="500" fill="hold"/>
                                        <p:tgtEl>
                                          <p:spTgt spid="22"/>
                                        </p:tgtEl>
                                        <p:attrNameLst>
                                          <p:attrName>ppt_h</p:attrName>
                                        </p:attrNameLst>
                                      </p:cBhvr>
                                      <p:tavLst>
                                        <p:tav tm="0">
                                          <p:val>
                                            <p:fltVal val="0"/>
                                          </p:val>
                                        </p:tav>
                                        <p:tav tm="100000">
                                          <p:val>
                                            <p:strVal val="#ppt_h"/>
                                          </p:val>
                                        </p:tav>
                                      </p:tavLst>
                                    </p:anim>
                                    <p:anim calcmode="lin" valueType="num">
                                      <p:cBhvr>
                                        <p:cTn id="31" dur="500" fill="hold"/>
                                        <p:tgtEl>
                                          <p:spTgt spid="22"/>
                                        </p:tgtEl>
                                        <p:attrNameLst>
                                          <p:attrName>style.rotation</p:attrName>
                                        </p:attrNameLst>
                                      </p:cBhvr>
                                      <p:tavLst>
                                        <p:tav tm="0">
                                          <p:val>
                                            <p:fltVal val="90"/>
                                          </p:val>
                                        </p:tav>
                                        <p:tav tm="100000">
                                          <p:val>
                                            <p:fltVal val="0"/>
                                          </p:val>
                                        </p:tav>
                                      </p:tavLst>
                                    </p:anim>
                                    <p:animEffect transition="in" filter="fade">
                                      <p:cBhvr>
                                        <p:cTn id="32" dur="500"/>
                                        <p:tgtEl>
                                          <p:spTgt spid="22"/>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p:cTn id="41" dur="500" fill="hold"/>
                                        <p:tgtEl>
                                          <p:spTgt spid="23"/>
                                        </p:tgtEl>
                                        <p:attrNameLst>
                                          <p:attrName>ppt_w</p:attrName>
                                        </p:attrNameLst>
                                      </p:cBhvr>
                                      <p:tavLst>
                                        <p:tav tm="0">
                                          <p:val>
                                            <p:fltVal val="0"/>
                                          </p:val>
                                        </p:tav>
                                        <p:tav tm="100000">
                                          <p:val>
                                            <p:strVal val="#ppt_w"/>
                                          </p:val>
                                        </p:tav>
                                      </p:tavLst>
                                    </p:anim>
                                    <p:anim calcmode="lin" valueType="num">
                                      <p:cBhvr>
                                        <p:cTn id="42" dur="500" fill="hold"/>
                                        <p:tgtEl>
                                          <p:spTgt spid="23"/>
                                        </p:tgtEl>
                                        <p:attrNameLst>
                                          <p:attrName>ppt_h</p:attrName>
                                        </p:attrNameLst>
                                      </p:cBhvr>
                                      <p:tavLst>
                                        <p:tav tm="0">
                                          <p:val>
                                            <p:fltVal val="0"/>
                                          </p:val>
                                        </p:tav>
                                        <p:tav tm="100000">
                                          <p:val>
                                            <p:strVal val="#ppt_h"/>
                                          </p:val>
                                        </p:tav>
                                      </p:tavLst>
                                    </p:anim>
                                    <p:anim calcmode="lin" valueType="num">
                                      <p:cBhvr>
                                        <p:cTn id="43" dur="500" fill="hold"/>
                                        <p:tgtEl>
                                          <p:spTgt spid="23"/>
                                        </p:tgtEl>
                                        <p:attrNameLst>
                                          <p:attrName>style.rotation</p:attrName>
                                        </p:attrNameLst>
                                      </p:cBhvr>
                                      <p:tavLst>
                                        <p:tav tm="0">
                                          <p:val>
                                            <p:fltVal val="90"/>
                                          </p:val>
                                        </p:tav>
                                        <p:tav tm="100000">
                                          <p:val>
                                            <p:fltVal val="0"/>
                                          </p:val>
                                        </p:tav>
                                      </p:tavLst>
                                    </p:anim>
                                    <p:animEffect transition="in" filter="fade">
                                      <p:cBhvr>
                                        <p:cTn id="44" dur="500"/>
                                        <p:tgtEl>
                                          <p:spTgt spid="23"/>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16"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611122"/>
            <a:chOff x="-1235" y="-815"/>
            <a:chExt cx="11979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4490" cy="584775"/>
            </a:xfrm>
            <a:prstGeom prst="rect">
              <a:avLst/>
            </a:prstGeom>
            <a:noFill/>
          </p:spPr>
          <p:txBody>
            <a:bodyPr wrap="square">
              <a:spAutoFit/>
            </a:bodyPr>
            <a:lstStyle/>
            <a:p>
              <a:r>
                <a:rPr lang="en-GB" sz="3200" dirty="0">
                  <a:solidFill>
                    <a:srgbClr val="595959"/>
                  </a:solidFill>
                </a:rPr>
                <a:t>Column 4: Response (SEVERAL options + OBS)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4" name="Picture 3">
            <a:extLst>
              <a:ext uri="{FF2B5EF4-FFF2-40B4-BE49-F238E27FC236}">
                <a16:creationId xmlns:a16="http://schemas.microsoft.com/office/drawing/2014/main" id="{FD663E4B-B34A-4FDC-8BED-98939CDFF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000" y="1545153"/>
            <a:ext cx="10620000" cy="4046266"/>
          </a:xfrm>
          <a:prstGeom prst="rect">
            <a:avLst/>
          </a:prstGeom>
        </p:spPr>
      </p:pic>
      <p:sp>
        <p:nvSpPr>
          <p:cNvPr id="15" name="highlight01">
            <a:extLst>
              <a:ext uri="{FF2B5EF4-FFF2-40B4-BE49-F238E27FC236}">
                <a16:creationId xmlns:a16="http://schemas.microsoft.com/office/drawing/2014/main" id="{6FE955F4-F26C-4B4F-B5ED-883D06251789}"/>
              </a:ext>
            </a:extLst>
          </p:cNvPr>
          <p:cNvSpPr/>
          <p:nvPr/>
        </p:nvSpPr>
        <p:spPr>
          <a:xfrm>
            <a:off x="2552130" y="1570634"/>
            <a:ext cx="8832353" cy="313427"/>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highlight02">
            <a:extLst>
              <a:ext uri="{FF2B5EF4-FFF2-40B4-BE49-F238E27FC236}">
                <a16:creationId xmlns:a16="http://schemas.microsoft.com/office/drawing/2014/main" id="{11208C54-24DB-42AD-AB04-EBFA9CDD585D}"/>
              </a:ext>
            </a:extLst>
          </p:cNvPr>
          <p:cNvSpPr/>
          <p:nvPr/>
        </p:nvSpPr>
        <p:spPr>
          <a:xfrm>
            <a:off x="2552130" y="1890885"/>
            <a:ext cx="8832354" cy="313427"/>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highlight03">
            <a:extLst>
              <a:ext uri="{FF2B5EF4-FFF2-40B4-BE49-F238E27FC236}">
                <a16:creationId xmlns:a16="http://schemas.microsoft.com/office/drawing/2014/main" id="{29400B4D-288E-4699-85C7-EA944F73477F}"/>
              </a:ext>
            </a:extLst>
          </p:cNvPr>
          <p:cNvSpPr/>
          <p:nvPr/>
        </p:nvSpPr>
        <p:spPr>
          <a:xfrm>
            <a:off x="2552130" y="2224785"/>
            <a:ext cx="3118515" cy="997200"/>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highlight04">
            <a:extLst>
              <a:ext uri="{FF2B5EF4-FFF2-40B4-BE49-F238E27FC236}">
                <a16:creationId xmlns:a16="http://schemas.microsoft.com/office/drawing/2014/main" id="{6C556586-7A10-4134-A850-3DC9BEB68202}"/>
              </a:ext>
            </a:extLst>
          </p:cNvPr>
          <p:cNvSpPr/>
          <p:nvPr/>
        </p:nvSpPr>
        <p:spPr>
          <a:xfrm>
            <a:off x="2549087" y="3244167"/>
            <a:ext cx="3118515" cy="556735"/>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green01">
            <a:extLst>
              <a:ext uri="{FF2B5EF4-FFF2-40B4-BE49-F238E27FC236}">
                <a16:creationId xmlns:a16="http://schemas.microsoft.com/office/drawing/2014/main" id="{697669E5-21BF-43C6-A7FF-A429F00A3324}"/>
              </a:ext>
            </a:extLst>
          </p:cNvPr>
          <p:cNvSpPr/>
          <p:nvPr/>
        </p:nvSpPr>
        <p:spPr>
          <a:xfrm>
            <a:off x="5775646" y="3356647"/>
            <a:ext cx="343843" cy="343843"/>
          </a:xfrm>
          <a:prstGeom prst="ellipse">
            <a:avLst/>
          </a:prstGeom>
          <a:noFill/>
          <a:ln w="28575">
            <a:solidFill>
              <a:srgbClr val="31B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highlight05">
            <a:extLst>
              <a:ext uri="{FF2B5EF4-FFF2-40B4-BE49-F238E27FC236}">
                <a16:creationId xmlns:a16="http://schemas.microsoft.com/office/drawing/2014/main" id="{296C3D37-DF01-44A8-87B7-749F75E2E509}"/>
              </a:ext>
            </a:extLst>
          </p:cNvPr>
          <p:cNvSpPr/>
          <p:nvPr/>
        </p:nvSpPr>
        <p:spPr>
          <a:xfrm>
            <a:off x="8837861" y="2224785"/>
            <a:ext cx="2568140" cy="1576117"/>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green02">
            <a:extLst>
              <a:ext uri="{FF2B5EF4-FFF2-40B4-BE49-F238E27FC236}">
                <a16:creationId xmlns:a16="http://schemas.microsoft.com/office/drawing/2014/main" id="{61D2A17E-3D5D-4153-A058-01E4D3CAA4F5}"/>
              </a:ext>
            </a:extLst>
          </p:cNvPr>
          <p:cNvSpPr/>
          <p:nvPr/>
        </p:nvSpPr>
        <p:spPr>
          <a:xfrm>
            <a:off x="6796384" y="3356646"/>
            <a:ext cx="343843" cy="343843"/>
          </a:xfrm>
          <a:prstGeom prst="ellipse">
            <a:avLst/>
          </a:prstGeom>
          <a:noFill/>
          <a:ln w="28575">
            <a:solidFill>
              <a:srgbClr val="31B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green03">
            <a:extLst>
              <a:ext uri="{FF2B5EF4-FFF2-40B4-BE49-F238E27FC236}">
                <a16:creationId xmlns:a16="http://schemas.microsoft.com/office/drawing/2014/main" id="{7F79EF46-1F62-4E26-A81D-D361559D5D00}"/>
              </a:ext>
            </a:extLst>
          </p:cNvPr>
          <p:cNvSpPr/>
          <p:nvPr/>
        </p:nvSpPr>
        <p:spPr>
          <a:xfrm>
            <a:off x="7817122" y="3356648"/>
            <a:ext cx="343843" cy="343843"/>
          </a:xfrm>
          <a:prstGeom prst="ellipse">
            <a:avLst/>
          </a:prstGeom>
          <a:noFill/>
          <a:ln w="28575">
            <a:solidFill>
              <a:srgbClr val="31B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highlight06">
            <a:extLst>
              <a:ext uri="{FF2B5EF4-FFF2-40B4-BE49-F238E27FC236}">
                <a16:creationId xmlns:a16="http://schemas.microsoft.com/office/drawing/2014/main" id="{13CC61EF-7F5F-4EB9-B760-E8DB572DA9C1}"/>
              </a:ext>
            </a:extLst>
          </p:cNvPr>
          <p:cNvSpPr/>
          <p:nvPr/>
        </p:nvSpPr>
        <p:spPr>
          <a:xfrm>
            <a:off x="2549087" y="3799656"/>
            <a:ext cx="3118515" cy="556735"/>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58035015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childTnLst>
                          </p:cTn>
                        </p:par>
                        <p:par>
                          <p:cTn id="40" fill="hold">
                            <p:stCondLst>
                              <p:cond delay="500"/>
                            </p:stCondLst>
                            <p:childTnLst>
                              <p:par>
                                <p:cTn id="41" presetID="21" presetClass="entr" presetSubtype="1"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heel(1)">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14"/>
                                        </p:tgtEl>
                                      </p:cBhvr>
                                    </p:animEffect>
                                    <p:set>
                                      <p:cBhvr>
                                        <p:cTn id="53" dur="1" fill="hold">
                                          <p:stCondLst>
                                            <p:cond delay="499"/>
                                          </p:stCondLst>
                                        </p:cTn>
                                        <p:tgtEl>
                                          <p:spTgt spid="14"/>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13"/>
                                        </p:tgtEl>
                                      </p:cBhvr>
                                    </p:animEffect>
                                    <p:set>
                                      <p:cBhvr>
                                        <p:cTn id="56" dur="1" fill="hold">
                                          <p:stCondLst>
                                            <p:cond delay="499"/>
                                          </p:stCondLst>
                                        </p:cTn>
                                        <p:tgtEl>
                                          <p:spTgt spid="13"/>
                                        </p:tgtEl>
                                        <p:attrNameLst>
                                          <p:attrName>style.visibility</p:attrName>
                                        </p:attrNameLst>
                                      </p:cBhvr>
                                      <p:to>
                                        <p:strVal val="hidden"/>
                                      </p:to>
                                    </p:set>
                                  </p:childTnLst>
                                </p:cTn>
                              </p:par>
                            </p:childTnLst>
                          </p:cTn>
                        </p:par>
                        <p:par>
                          <p:cTn id="57" fill="hold">
                            <p:stCondLst>
                              <p:cond delay="500"/>
                            </p:stCondLst>
                            <p:childTnLst>
                              <p:par>
                                <p:cTn id="58" presetID="21" presetClass="entr" presetSubtype="1" fill="hold" grpId="0"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heel(1)">
                                      <p:cBhvr>
                                        <p:cTn id="60" dur="5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2"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3" nodeType="clickEffect">
                                  <p:stCondLst>
                                    <p:cond delay="0"/>
                                  </p:stCondLst>
                                  <p:childTnLst>
                                    <p:animEffect transition="out" filter="fade">
                                      <p:cBhvr>
                                        <p:cTn id="69" dur="500"/>
                                        <p:tgtEl>
                                          <p:spTgt spid="14"/>
                                        </p:tgtEl>
                                      </p:cBhvr>
                                    </p:animEffect>
                                    <p:set>
                                      <p:cBhvr>
                                        <p:cTn id="70" dur="1" fill="hold">
                                          <p:stCondLst>
                                            <p:cond delay="499"/>
                                          </p:stCondLst>
                                        </p:cTn>
                                        <p:tgtEl>
                                          <p:spTgt spid="14"/>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6"/>
                                        </p:tgtEl>
                                      </p:cBhvr>
                                    </p:animEffect>
                                    <p:set>
                                      <p:cBhvr>
                                        <p:cTn id="73" dur="1" fill="hold">
                                          <p:stCondLst>
                                            <p:cond delay="499"/>
                                          </p:stCondLst>
                                        </p:cTn>
                                        <p:tgtEl>
                                          <p:spTgt spid="16"/>
                                        </p:tgtEl>
                                        <p:attrNameLst>
                                          <p:attrName>style.visibility</p:attrName>
                                        </p:attrNameLst>
                                      </p:cBhvr>
                                      <p:to>
                                        <p:strVal val="hidden"/>
                                      </p:to>
                                    </p:set>
                                  </p:childTnLst>
                                </p:cTn>
                              </p:par>
                            </p:childTnLst>
                          </p:cTn>
                        </p:par>
                        <p:par>
                          <p:cTn id="74" fill="hold">
                            <p:stCondLst>
                              <p:cond delay="500"/>
                            </p:stCondLst>
                            <p:childTnLst>
                              <p:par>
                                <p:cTn id="75" presetID="21" presetClass="entr" presetSubtype="1" fill="hold" grpId="0" nodeType="after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heel(1)">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4" grpId="2" animBg="1"/>
      <p:bldP spid="14" grpId="3" animBg="1"/>
      <p:bldP spid="16" grpId="0" animBg="1"/>
      <p:bldP spid="16" grpId="1" animBg="1"/>
      <p:bldP spid="17"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7335" cy="611122"/>
            <a:chOff x="-1235" y="-815"/>
            <a:chExt cx="1197733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1950" cy="584775"/>
            </a:xfrm>
            <a:prstGeom prst="rect">
              <a:avLst/>
            </a:prstGeom>
            <a:noFill/>
          </p:spPr>
          <p:txBody>
            <a:bodyPr wrap="square">
              <a:spAutoFit/>
            </a:bodyPr>
            <a:lstStyle/>
            <a:p>
              <a:r>
                <a:rPr lang="en-GB" sz="3200" dirty="0">
                  <a:solidFill>
                    <a:srgbClr val="595959"/>
                  </a:solidFill>
                </a:rPr>
                <a:t>Column 4: Response (SEVERAL options + OBS)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 name="TextBox 1">
            <a:extLst>
              <a:ext uri="{FF2B5EF4-FFF2-40B4-BE49-F238E27FC236}">
                <a16:creationId xmlns:a16="http://schemas.microsoft.com/office/drawing/2014/main" id="{837830E2-3225-4675-97B3-B18631C50249}"/>
              </a:ext>
            </a:extLst>
          </p:cNvPr>
          <p:cNvSpPr txBox="1"/>
          <p:nvPr/>
        </p:nvSpPr>
        <p:spPr>
          <a:xfrm>
            <a:off x="734150" y="1183338"/>
            <a:ext cx="10947687" cy="523220"/>
          </a:xfrm>
          <a:prstGeom prst="rect">
            <a:avLst/>
          </a:prstGeom>
          <a:noFill/>
        </p:spPr>
        <p:txBody>
          <a:bodyPr wrap="square" rtlCol="0">
            <a:spAutoFit/>
          </a:bodyPr>
          <a:lstStyle/>
          <a:p>
            <a:pPr marL="0" lvl="1" indent="0">
              <a:spcBef>
                <a:spcPts val="0"/>
              </a:spcBef>
              <a:spcAft>
                <a:spcPts val="1800"/>
              </a:spcAft>
              <a:buClr>
                <a:srgbClr val="1E7FB8"/>
              </a:buClr>
              <a:buNone/>
            </a:pPr>
            <a:r>
              <a:rPr lang="en-GB" altLang="en-US" sz="2800" b="1" spc="20" dirty="0">
                <a:solidFill>
                  <a:srgbClr val="31B09C"/>
                </a:solidFill>
              </a:rPr>
              <a:t>Functionality</a:t>
            </a:r>
          </a:p>
        </p:txBody>
      </p:sp>
      <p:sp>
        <p:nvSpPr>
          <p:cNvPr id="14" name="bulletText4">
            <a:extLst>
              <a:ext uri="{FF2B5EF4-FFF2-40B4-BE49-F238E27FC236}">
                <a16:creationId xmlns:a16="http://schemas.microsoft.com/office/drawing/2014/main" id="{C733ED57-9FE8-4723-BF68-2952C7D99ECA}"/>
              </a:ext>
            </a:extLst>
          </p:cNvPr>
          <p:cNvSpPr txBox="1"/>
          <p:nvPr/>
        </p:nvSpPr>
        <p:spPr>
          <a:xfrm>
            <a:off x="1824772" y="3741948"/>
            <a:ext cx="10151328"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b="1" dirty="0">
                <a:solidFill>
                  <a:schemeClr val="tx1">
                    <a:lumMod val="65000"/>
                    <a:lumOff val="35000"/>
                  </a:schemeClr>
                </a:solidFill>
              </a:rPr>
              <a:t>“1” for “YES”</a:t>
            </a:r>
            <a:endParaRPr lang="en-GB" sz="2400" dirty="0">
              <a:solidFill>
                <a:schemeClr val="tx1">
                  <a:lumMod val="65000"/>
                  <a:lumOff val="35000"/>
                </a:schemeClr>
              </a:solidFill>
            </a:endParaRPr>
          </a:p>
        </p:txBody>
      </p:sp>
      <p:sp>
        <p:nvSpPr>
          <p:cNvPr id="15" name="bulletText5">
            <a:extLst>
              <a:ext uri="{FF2B5EF4-FFF2-40B4-BE49-F238E27FC236}">
                <a16:creationId xmlns:a16="http://schemas.microsoft.com/office/drawing/2014/main" id="{B69AFAE3-BF0C-4BD4-84A5-2B9AECB23378}"/>
              </a:ext>
            </a:extLst>
          </p:cNvPr>
          <p:cNvSpPr txBox="1"/>
          <p:nvPr/>
        </p:nvSpPr>
        <p:spPr>
          <a:xfrm>
            <a:off x="1823335" y="4451508"/>
            <a:ext cx="9345735"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b="1" dirty="0">
                <a:solidFill>
                  <a:schemeClr val="tx1">
                    <a:lumMod val="65000"/>
                    <a:lumOff val="35000"/>
                  </a:schemeClr>
                </a:solidFill>
              </a:rPr>
              <a:t>“2” for “NO”</a:t>
            </a:r>
            <a:endParaRPr lang="en-GB" sz="2400" dirty="0">
              <a:solidFill>
                <a:schemeClr val="tx1">
                  <a:lumMod val="65000"/>
                  <a:lumOff val="35000"/>
                </a:schemeClr>
              </a:solidFill>
            </a:endParaRPr>
          </a:p>
        </p:txBody>
      </p:sp>
      <p:sp>
        <p:nvSpPr>
          <p:cNvPr id="16" name="bulletText6">
            <a:extLst>
              <a:ext uri="{FF2B5EF4-FFF2-40B4-BE49-F238E27FC236}">
                <a16:creationId xmlns:a16="http://schemas.microsoft.com/office/drawing/2014/main" id="{12004323-E1F9-4E8B-BD4C-C428EED752DA}"/>
              </a:ext>
            </a:extLst>
          </p:cNvPr>
          <p:cNvSpPr txBox="1"/>
          <p:nvPr/>
        </p:nvSpPr>
        <p:spPr>
          <a:xfrm>
            <a:off x="1823335" y="5202887"/>
            <a:ext cx="9189499"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b="1" dirty="0">
                <a:solidFill>
                  <a:schemeClr val="tx1">
                    <a:lumMod val="65000"/>
                    <a:lumOff val="35000"/>
                  </a:schemeClr>
                </a:solidFill>
              </a:rPr>
              <a:t>“8” for “DON’T KNOW” </a:t>
            </a:r>
            <a:endParaRPr lang="en-GB" sz="2400" dirty="0">
              <a:solidFill>
                <a:schemeClr val="tx1">
                  <a:lumMod val="65000"/>
                  <a:lumOff val="35000"/>
                </a:schemeClr>
              </a:solidFill>
            </a:endParaRPr>
          </a:p>
        </p:txBody>
      </p:sp>
      <p:pic>
        <p:nvPicPr>
          <p:cNvPr id="18" name="bullet04">
            <a:extLst>
              <a:ext uri="{FF2B5EF4-FFF2-40B4-BE49-F238E27FC236}">
                <a16:creationId xmlns:a16="http://schemas.microsoft.com/office/drawing/2014/main" id="{64635354-7B7E-45F3-9577-64BEFCCBD6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0309" y="3890671"/>
            <a:ext cx="117692" cy="122400"/>
          </a:xfrm>
          <a:prstGeom prst="rect">
            <a:avLst/>
          </a:prstGeom>
        </p:spPr>
      </p:pic>
      <p:pic>
        <p:nvPicPr>
          <p:cNvPr id="22" name="bullet05">
            <a:extLst>
              <a:ext uri="{FF2B5EF4-FFF2-40B4-BE49-F238E27FC236}">
                <a16:creationId xmlns:a16="http://schemas.microsoft.com/office/drawing/2014/main" id="{5DAA6A89-6C74-4F0D-ACF4-7C9EB74F41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0309" y="4604309"/>
            <a:ext cx="117692" cy="122400"/>
          </a:xfrm>
          <a:prstGeom prst="rect">
            <a:avLst/>
          </a:prstGeom>
        </p:spPr>
      </p:pic>
      <p:pic>
        <p:nvPicPr>
          <p:cNvPr id="23" name="bullet06">
            <a:extLst>
              <a:ext uri="{FF2B5EF4-FFF2-40B4-BE49-F238E27FC236}">
                <a16:creationId xmlns:a16="http://schemas.microsoft.com/office/drawing/2014/main" id="{0C8E925E-63E8-4FFC-A04E-6B35DC580A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5436" y="5347323"/>
            <a:ext cx="117692" cy="122400"/>
          </a:xfrm>
          <a:prstGeom prst="rect">
            <a:avLst/>
          </a:prstGeom>
        </p:spPr>
      </p:pic>
      <p:sp>
        <p:nvSpPr>
          <p:cNvPr id="3" name="Rectangle 2">
            <a:extLst>
              <a:ext uri="{FF2B5EF4-FFF2-40B4-BE49-F238E27FC236}">
                <a16:creationId xmlns:a16="http://schemas.microsoft.com/office/drawing/2014/main" id="{99D96D30-ACF3-402C-863D-6DE44F9D130B}"/>
              </a:ext>
            </a:extLst>
          </p:cNvPr>
          <p:cNvSpPr/>
          <p:nvPr/>
        </p:nvSpPr>
        <p:spPr>
          <a:xfrm>
            <a:off x="734150" y="1873083"/>
            <a:ext cx="10829996" cy="830997"/>
          </a:xfrm>
          <a:prstGeom prst="rect">
            <a:avLst/>
          </a:prstGeom>
        </p:spPr>
        <p:txBody>
          <a:bodyPr wrap="square">
            <a:spAutoFit/>
          </a:bodyPr>
          <a:lstStyle/>
          <a:p>
            <a:pPr marL="0" lvl="3" indent="0">
              <a:spcBef>
                <a:spcPts val="0"/>
              </a:spcBef>
              <a:buClr>
                <a:srgbClr val="1E7FB8"/>
              </a:buClr>
              <a:buNone/>
            </a:pPr>
            <a:r>
              <a:rPr lang="en-GB" altLang="en-US" sz="2400" spc="20" dirty="0">
                <a:solidFill>
                  <a:srgbClr val="595959"/>
                </a:solidFill>
              </a:rPr>
              <a:t>For some “OBSERVED” or “REPORTED, NOT SEEN” items, the data collector needs to determine if the item is functioning at the time of the visit. </a:t>
            </a:r>
          </a:p>
        </p:txBody>
      </p:sp>
      <p:sp>
        <p:nvSpPr>
          <p:cNvPr id="4" name="Rectangle 3">
            <a:extLst>
              <a:ext uri="{FF2B5EF4-FFF2-40B4-BE49-F238E27FC236}">
                <a16:creationId xmlns:a16="http://schemas.microsoft.com/office/drawing/2014/main" id="{C6F3FEA6-6698-4770-A940-3FD5BF70EE0A}"/>
              </a:ext>
            </a:extLst>
          </p:cNvPr>
          <p:cNvSpPr/>
          <p:nvPr/>
        </p:nvSpPr>
        <p:spPr>
          <a:xfrm>
            <a:off x="734150" y="2990569"/>
            <a:ext cx="9595665" cy="461665"/>
          </a:xfrm>
          <a:prstGeom prst="rect">
            <a:avLst/>
          </a:prstGeom>
        </p:spPr>
        <p:txBody>
          <a:bodyPr wrap="square">
            <a:spAutoFit/>
          </a:bodyPr>
          <a:lstStyle/>
          <a:p>
            <a:r>
              <a:rPr lang="en-GB" altLang="en-US" sz="2400" spc="20" dirty="0">
                <a:solidFill>
                  <a:srgbClr val="595959"/>
                </a:solidFill>
              </a:rPr>
              <a:t>The following criteria should be used for recording the information:</a:t>
            </a:r>
            <a:endParaRPr lang="en-GB" sz="2400" spc="20" dirty="0">
              <a:solidFill>
                <a:srgbClr val="595959"/>
              </a:solidFill>
            </a:endParaRPr>
          </a:p>
        </p:txBody>
      </p:sp>
    </p:spTree>
    <p:custDataLst>
      <p:tags r:id="rId1"/>
    </p:custDataLst>
    <p:extLst>
      <p:ext uri="{BB962C8B-B14F-4D97-AF65-F5344CB8AC3E}">
        <p14:creationId xmlns:p14="http://schemas.microsoft.com/office/powerpoint/2010/main" val="39254134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 calcmode="lin" valueType="num">
                                      <p:cBhvr>
                                        <p:cTn id="24" dur="500" fill="hold"/>
                                        <p:tgtEl>
                                          <p:spTgt spid="18"/>
                                        </p:tgtEl>
                                        <p:attrNameLst>
                                          <p:attrName>style.rotation</p:attrName>
                                        </p:attrNameLst>
                                      </p:cBhvr>
                                      <p:tavLst>
                                        <p:tav tm="0">
                                          <p:val>
                                            <p:fltVal val="90"/>
                                          </p:val>
                                        </p:tav>
                                        <p:tav tm="100000">
                                          <p:val>
                                            <p:fltVal val="0"/>
                                          </p:val>
                                        </p:tav>
                                      </p:tavLst>
                                    </p:anim>
                                    <p:animEffect transition="in" filter="fade">
                                      <p:cBhvr>
                                        <p:cTn id="25" dur="500"/>
                                        <p:tgtEl>
                                          <p:spTgt spid="18"/>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p:cTn id="34" dur="500" fill="hold"/>
                                        <p:tgtEl>
                                          <p:spTgt spid="22"/>
                                        </p:tgtEl>
                                        <p:attrNameLst>
                                          <p:attrName>ppt_w</p:attrName>
                                        </p:attrNameLst>
                                      </p:cBhvr>
                                      <p:tavLst>
                                        <p:tav tm="0">
                                          <p:val>
                                            <p:fltVal val="0"/>
                                          </p:val>
                                        </p:tav>
                                        <p:tav tm="100000">
                                          <p:val>
                                            <p:strVal val="#ppt_w"/>
                                          </p:val>
                                        </p:tav>
                                      </p:tavLst>
                                    </p:anim>
                                    <p:anim calcmode="lin" valueType="num">
                                      <p:cBhvr>
                                        <p:cTn id="35" dur="500" fill="hold"/>
                                        <p:tgtEl>
                                          <p:spTgt spid="22"/>
                                        </p:tgtEl>
                                        <p:attrNameLst>
                                          <p:attrName>ppt_h</p:attrName>
                                        </p:attrNameLst>
                                      </p:cBhvr>
                                      <p:tavLst>
                                        <p:tav tm="0">
                                          <p:val>
                                            <p:fltVal val="0"/>
                                          </p:val>
                                        </p:tav>
                                        <p:tav tm="100000">
                                          <p:val>
                                            <p:strVal val="#ppt_h"/>
                                          </p:val>
                                        </p:tav>
                                      </p:tavLst>
                                    </p:anim>
                                    <p:anim calcmode="lin" valueType="num">
                                      <p:cBhvr>
                                        <p:cTn id="36" dur="500" fill="hold"/>
                                        <p:tgtEl>
                                          <p:spTgt spid="22"/>
                                        </p:tgtEl>
                                        <p:attrNameLst>
                                          <p:attrName>style.rotation</p:attrName>
                                        </p:attrNameLst>
                                      </p:cBhvr>
                                      <p:tavLst>
                                        <p:tav tm="0">
                                          <p:val>
                                            <p:fltVal val="90"/>
                                          </p:val>
                                        </p:tav>
                                        <p:tav tm="100000">
                                          <p:val>
                                            <p:fltVal val="0"/>
                                          </p:val>
                                        </p:tav>
                                      </p:tavLst>
                                    </p:anim>
                                    <p:animEffect transition="in" filter="fade">
                                      <p:cBhvr>
                                        <p:cTn id="37" dur="500"/>
                                        <p:tgtEl>
                                          <p:spTgt spid="22"/>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 calcmode="lin" valueType="num">
                                      <p:cBhvr>
                                        <p:cTn id="48" dur="500" fill="hold"/>
                                        <p:tgtEl>
                                          <p:spTgt spid="23"/>
                                        </p:tgtEl>
                                        <p:attrNameLst>
                                          <p:attrName>style.rotation</p:attrName>
                                        </p:attrNameLst>
                                      </p:cBhvr>
                                      <p:tavLst>
                                        <p:tav tm="0">
                                          <p:val>
                                            <p:fltVal val="90"/>
                                          </p:val>
                                        </p:tav>
                                        <p:tav tm="100000">
                                          <p:val>
                                            <p:fltVal val="0"/>
                                          </p:val>
                                        </p:tav>
                                      </p:tavLst>
                                    </p:anim>
                                    <p:animEffect transition="in" filter="fade">
                                      <p:cBhvr>
                                        <p:cTn id="49" dur="500"/>
                                        <p:tgtEl>
                                          <p:spTgt spid="23"/>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16" grpId="0"/>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611122"/>
            <a:chOff x="-1235" y="-815"/>
            <a:chExt cx="11979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4490" cy="584775"/>
            </a:xfrm>
            <a:prstGeom prst="rect">
              <a:avLst/>
            </a:prstGeom>
            <a:noFill/>
          </p:spPr>
          <p:txBody>
            <a:bodyPr wrap="square">
              <a:spAutoFit/>
            </a:bodyPr>
            <a:lstStyle/>
            <a:p>
              <a:r>
                <a:rPr lang="en-GB" sz="3200" dirty="0">
                  <a:solidFill>
                    <a:srgbClr val="595959"/>
                  </a:solidFill>
                </a:rPr>
                <a:t>Column 4: Response (SEVERAL options + OBS)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4" name="table">
            <a:extLst>
              <a:ext uri="{FF2B5EF4-FFF2-40B4-BE49-F238E27FC236}">
                <a16:creationId xmlns:a16="http://schemas.microsoft.com/office/drawing/2014/main" id="{FD663E4B-B34A-4FDC-8BED-98939CDFF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000" y="1545153"/>
            <a:ext cx="10620000" cy="4046266"/>
          </a:xfrm>
          <a:prstGeom prst="rect">
            <a:avLst/>
          </a:prstGeom>
        </p:spPr>
      </p:pic>
      <p:sp>
        <p:nvSpPr>
          <p:cNvPr id="8" name="fade">
            <a:extLst>
              <a:ext uri="{FF2B5EF4-FFF2-40B4-BE49-F238E27FC236}">
                <a16:creationId xmlns:a16="http://schemas.microsoft.com/office/drawing/2014/main" id="{6E99377D-9298-47D7-B9EC-61E0B0B78C76}"/>
              </a:ext>
            </a:extLst>
          </p:cNvPr>
          <p:cNvSpPr/>
          <p:nvPr/>
        </p:nvSpPr>
        <p:spPr>
          <a:xfrm>
            <a:off x="760075" y="1545153"/>
            <a:ext cx="10671850" cy="4046266"/>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green01">
            <a:extLst>
              <a:ext uri="{FF2B5EF4-FFF2-40B4-BE49-F238E27FC236}">
                <a16:creationId xmlns:a16="http://schemas.microsoft.com/office/drawing/2014/main" id="{61D2A17E-3D5D-4153-A058-01E4D3CAA4F5}"/>
              </a:ext>
            </a:extLst>
          </p:cNvPr>
          <p:cNvSpPr/>
          <p:nvPr/>
        </p:nvSpPr>
        <p:spPr>
          <a:xfrm>
            <a:off x="6805956" y="3351743"/>
            <a:ext cx="343843" cy="343843"/>
          </a:xfrm>
          <a:prstGeom prst="ellipse">
            <a:avLst/>
          </a:prstGeom>
          <a:noFill/>
          <a:ln w="28575">
            <a:solidFill>
              <a:srgbClr val="31B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green02">
            <a:extLst>
              <a:ext uri="{FF2B5EF4-FFF2-40B4-BE49-F238E27FC236}">
                <a16:creationId xmlns:a16="http://schemas.microsoft.com/office/drawing/2014/main" id="{7F79EF46-1F62-4E26-A81D-D361559D5D00}"/>
              </a:ext>
            </a:extLst>
          </p:cNvPr>
          <p:cNvSpPr/>
          <p:nvPr/>
        </p:nvSpPr>
        <p:spPr>
          <a:xfrm>
            <a:off x="9184911" y="3232668"/>
            <a:ext cx="343843" cy="333671"/>
          </a:xfrm>
          <a:prstGeom prst="ellipse">
            <a:avLst/>
          </a:prstGeom>
          <a:noFill/>
          <a:ln w="28575">
            <a:solidFill>
              <a:srgbClr val="31B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highlight01">
            <a:extLst>
              <a:ext uri="{FF2B5EF4-FFF2-40B4-BE49-F238E27FC236}">
                <a16:creationId xmlns:a16="http://schemas.microsoft.com/office/drawing/2014/main" id="{1C7E815B-0798-486F-BC18-D69C0B61ABF5}"/>
              </a:ext>
            </a:extLst>
          </p:cNvPr>
          <p:cNvSpPr/>
          <p:nvPr/>
        </p:nvSpPr>
        <p:spPr>
          <a:xfrm>
            <a:off x="9184911" y="3566339"/>
            <a:ext cx="584168" cy="225958"/>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1226 callout">
            <a:extLst>
              <a:ext uri="{FF2B5EF4-FFF2-40B4-BE49-F238E27FC236}">
                <a16:creationId xmlns:a16="http://schemas.microsoft.com/office/drawing/2014/main" id="{A6868290-E011-48E5-9280-25B760CF63C1}"/>
              </a:ext>
            </a:extLst>
          </p:cNvPr>
          <p:cNvSpPr/>
          <p:nvPr/>
        </p:nvSpPr>
        <p:spPr>
          <a:xfrm>
            <a:off x="1890485" y="3792043"/>
            <a:ext cx="9237285" cy="1067185"/>
          </a:xfrm>
          <a:custGeom>
            <a:avLst/>
            <a:gdLst>
              <a:gd name="connsiteX0" fmla="*/ 0 w 7953817"/>
              <a:gd name="connsiteY0" fmla="*/ 0 h 968288"/>
              <a:gd name="connsiteX1" fmla="*/ 4639727 w 7953817"/>
              <a:gd name="connsiteY1" fmla="*/ 0 h 968288"/>
              <a:gd name="connsiteX2" fmla="*/ 7092100 w 7953817"/>
              <a:gd name="connsiteY2" fmla="*/ -224072 h 968288"/>
              <a:gd name="connsiteX3" fmla="*/ 6628181 w 7953817"/>
              <a:gd name="connsiteY3" fmla="*/ 0 h 968288"/>
              <a:gd name="connsiteX4" fmla="*/ 7953817 w 7953817"/>
              <a:gd name="connsiteY4" fmla="*/ 0 h 968288"/>
              <a:gd name="connsiteX5" fmla="*/ 7953817 w 7953817"/>
              <a:gd name="connsiteY5" fmla="*/ 161381 h 968288"/>
              <a:gd name="connsiteX6" fmla="*/ 7953817 w 7953817"/>
              <a:gd name="connsiteY6" fmla="*/ 161381 h 968288"/>
              <a:gd name="connsiteX7" fmla="*/ 7953817 w 7953817"/>
              <a:gd name="connsiteY7" fmla="*/ 403453 h 968288"/>
              <a:gd name="connsiteX8" fmla="*/ 7953817 w 7953817"/>
              <a:gd name="connsiteY8" fmla="*/ 968288 h 968288"/>
              <a:gd name="connsiteX9" fmla="*/ 6628181 w 7953817"/>
              <a:gd name="connsiteY9" fmla="*/ 968288 h 968288"/>
              <a:gd name="connsiteX10" fmla="*/ 4639727 w 7953817"/>
              <a:gd name="connsiteY10" fmla="*/ 968288 h 968288"/>
              <a:gd name="connsiteX11" fmla="*/ 4639727 w 7953817"/>
              <a:gd name="connsiteY11" fmla="*/ 968288 h 968288"/>
              <a:gd name="connsiteX12" fmla="*/ 0 w 7953817"/>
              <a:gd name="connsiteY12" fmla="*/ 968288 h 968288"/>
              <a:gd name="connsiteX13" fmla="*/ 0 w 7953817"/>
              <a:gd name="connsiteY13" fmla="*/ 403453 h 968288"/>
              <a:gd name="connsiteX14" fmla="*/ 0 w 7953817"/>
              <a:gd name="connsiteY14" fmla="*/ 161381 h 968288"/>
              <a:gd name="connsiteX15" fmla="*/ 0 w 7953817"/>
              <a:gd name="connsiteY15" fmla="*/ 161381 h 968288"/>
              <a:gd name="connsiteX16" fmla="*/ 0 w 7953817"/>
              <a:gd name="connsiteY16" fmla="*/ 0 h 968288"/>
              <a:gd name="connsiteX0" fmla="*/ 0 w 7953817"/>
              <a:gd name="connsiteY0" fmla="*/ 224072 h 1192360"/>
              <a:gd name="connsiteX1" fmla="*/ 6487577 w 7953817"/>
              <a:gd name="connsiteY1" fmla="*/ 214547 h 1192360"/>
              <a:gd name="connsiteX2" fmla="*/ 7092100 w 7953817"/>
              <a:gd name="connsiteY2" fmla="*/ 0 h 1192360"/>
              <a:gd name="connsiteX3" fmla="*/ 6628181 w 7953817"/>
              <a:gd name="connsiteY3" fmla="*/ 224072 h 1192360"/>
              <a:gd name="connsiteX4" fmla="*/ 7953817 w 7953817"/>
              <a:gd name="connsiteY4" fmla="*/ 224072 h 1192360"/>
              <a:gd name="connsiteX5" fmla="*/ 7953817 w 7953817"/>
              <a:gd name="connsiteY5" fmla="*/ 385453 h 1192360"/>
              <a:gd name="connsiteX6" fmla="*/ 7953817 w 7953817"/>
              <a:gd name="connsiteY6" fmla="*/ 385453 h 1192360"/>
              <a:gd name="connsiteX7" fmla="*/ 7953817 w 7953817"/>
              <a:gd name="connsiteY7" fmla="*/ 627525 h 1192360"/>
              <a:gd name="connsiteX8" fmla="*/ 7953817 w 7953817"/>
              <a:gd name="connsiteY8" fmla="*/ 1192360 h 1192360"/>
              <a:gd name="connsiteX9" fmla="*/ 6628181 w 7953817"/>
              <a:gd name="connsiteY9" fmla="*/ 1192360 h 1192360"/>
              <a:gd name="connsiteX10" fmla="*/ 4639727 w 7953817"/>
              <a:gd name="connsiteY10" fmla="*/ 1192360 h 1192360"/>
              <a:gd name="connsiteX11" fmla="*/ 4639727 w 7953817"/>
              <a:gd name="connsiteY11" fmla="*/ 1192360 h 1192360"/>
              <a:gd name="connsiteX12" fmla="*/ 0 w 7953817"/>
              <a:gd name="connsiteY12" fmla="*/ 1192360 h 1192360"/>
              <a:gd name="connsiteX13" fmla="*/ 0 w 7953817"/>
              <a:gd name="connsiteY13" fmla="*/ 627525 h 1192360"/>
              <a:gd name="connsiteX14" fmla="*/ 0 w 7953817"/>
              <a:gd name="connsiteY14" fmla="*/ 385453 h 1192360"/>
              <a:gd name="connsiteX15" fmla="*/ 0 w 7953817"/>
              <a:gd name="connsiteY15" fmla="*/ 385453 h 1192360"/>
              <a:gd name="connsiteX16" fmla="*/ 0 w 7953817"/>
              <a:gd name="connsiteY16" fmla="*/ 224072 h 1192360"/>
              <a:gd name="connsiteX0" fmla="*/ 0 w 7953817"/>
              <a:gd name="connsiteY0" fmla="*/ 224072 h 1192360"/>
              <a:gd name="connsiteX1" fmla="*/ 6487577 w 7953817"/>
              <a:gd name="connsiteY1" fmla="*/ 214547 h 1192360"/>
              <a:gd name="connsiteX2" fmla="*/ 7092100 w 7953817"/>
              <a:gd name="connsiteY2" fmla="*/ 0 h 1192360"/>
              <a:gd name="connsiteX3" fmla="*/ 7390181 w 7953817"/>
              <a:gd name="connsiteY3" fmla="*/ 195497 h 1192360"/>
              <a:gd name="connsiteX4" fmla="*/ 7953817 w 7953817"/>
              <a:gd name="connsiteY4" fmla="*/ 224072 h 1192360"/>
              <a:gd name="connsiteX5" fmla="*/ 7953817 w 7953817"/>
              <a:gd name="connsiteY5" fmla="*/ 385453 h 1192360"/>
              <a:gd name="connsiteX6" fmla="*/ 7953817 w 7953817"/>
              <a:gd name="connsiteY6" fmla="*/ 385453 h 1192360"/>
              <a:gd name="connsiteX7" fmla="*/ 7953817 w 7953817"/>
              <a:gd name="connsiteY7" fmla="*/ 627525 h 1192360"/>
              <a:gd name="connsiteX8" fmla="*/ 7953817 w 7953817"/>
              <a:gd name="connsiteY8" fmla="*/ 1192360 h 1192360"/>
              <a:gd name="connsiteX9" fmla="*/ 6628181 w 7953817"/>
              <a:gd name="connsiteY9" fmla="*/ 1192360 h 1192360"/>
              <a:gd name="connsiteX10" fmla="*/ 4639727 w 7953817"/>
              <a:gd name="connsiteY10" fmla="*/ 1192360 h 1192360"/>
              <a:gd name="connsiteX11" fmla="*/ 4639727 w 7953817"/>
              <a:gd name="connsiteY11" fmla="*/ 1192360 h 1192360"/>
              <a:gd name="connsiteX12" fmla="*/ 0 w 7953817"/>
              <a:gd name="connsiteY12" fmla="*/ 1192360 h 1192360"/>
              <a:gd name="connsiteX13" fmla="*/ 0 w 7953817"/>
              <a:gd name="connsiteY13" fmla="*/ 627525 h 1192360"/>
              <a:gd name="connsiteX14" fmla="*/ 0 w 7953817"/>
              <a:gd name="connsiteY14" fmla="*/ 385453 h 1192360"/>
              <a:gd name="connsiteX15" fmla="*/ 0 w 7953817"/>
              <a:gd name="connsiteY15" fmla="*/ 385453 h 1192360"/>
              <a:gd name="connsiteX16" fmla="*/ 0 w 7953817"/>
              <a:gd name="connsiteY16" fmla="*/ 224072 h 1192360"/>
              <a:gd name="connsiteX0" fmla="*/ 0 w 7953817"/>
              <a:gd name="connsiteY0" fmla="*/ 224072 h 1192360"/>
              <a:gd name="connsiteX1" fmla="*/ 6840002 w 7953817"/>
              <a:gd name="connsiteY1" fmla="*/ 224072 h 1192360"/>
              <a:gd name="connsiteX2" fmla="*/ 7092100 w 7953817"/>
              <a:gd name="connsiteY2" fmla="*/ 0 h 1192360"/>
              <a:gd name="connsiteX3" fmla="*/ 7390181 w 7953817"/>
              <a:gd name="connsiteY3" fmla="*/ 195497 h 1192360"/>
              <a:gd name="connsiteX4" fmla="*/ 7953817 w 7953817"/>
              <a:gd name="connsiteY4" fmla="*/ 224072 h 1192360"/>
              <a:gd name="connsiteX5" fmla="*/ 7953817 w 7953817"/>
              <a:gd name="connsiteY5" fmla="*/ 385453 h 1192360"/>
              <a:gd name="connsiteX6" fmla="*/ 7953817 w 7953817"/>
              <a:gd name="connsiteY6" fmla="*/ 385453 h 1192360"/>
              <a:gd name="connsiteX7" fmla="*/ 7953817 w 7953817"/>
              <a:gd name="connsiteY7" fmla="*/ 627525 h 1192360"/>
              <a:gd name="connsiteX8" fmla="*/ 7953817 w 7953817"/>
              <a:gd name="connsiteY8" fmla="*/ 1192360 h 1192360"/>
              <a:gd name="connsiteX9" fmla="*/ 6628181 w 7953817"/>
              <a:gd name="connsiteY9" fmla="*/ 1192360 h 1192360"/>
              <a:gd name="connsiteX10" fmla="*/ 4639727 w 7953817"/>
              <a:gd name="connsiteY10" fmla="*/ 1192360 h 1192360"/>
              <a:gd name="connsiteX11" fmla="*/ 4639727 w 7953817"/>
              <a:gd name="connsiteY11" fmla="*/ 1192360 h 1192360"/>
              <a:gd name="connsiteX12" fmla="*/ 0 w 7953817"/>
              <a:gd name="connsiteY12" fmla="*/ 1192360 h 1192360"/>
              <a:gd name="connsiteX13" fmla="*/ 0 w 7953817"/>
              <a:gd name="connsiteY13" fmla="*/ 627525 h 1192360"/>
              <a:gd name="connsiteX14" fmla="*/ 0 w 7953817"/>
              <a:gd name="connsiteY14" fmla="*/ 385453 h 1192360"/>
              <a:gd name="connsiteX15" fmla="*/ 0 w 7953817"/>
              <a:gd name="connsiteY15" fmla="*/ 385453 h 1192360"/>
              <a:gd name="connsiteX16" fmla="*/ 0 w 7953817"/>
              <a:gd name="connsiteY16" fmla="*/ 224072 h 1192360"/>
              <a:gd name="connsiteX0" fmla="*/ 0 w 7953817"/>
              <a:gd name="connsiteY0" fmla="*/ 224072 h 1192360"/>
              <a:gd name="connsiteX1" fmla="*/ 6840002 w 7953817"/>
              <a:gd name="connsiteY1" fmla="*/ 224072 h 1192360"/>
              <a:gd name="connsiteX2" fmla="*/ 7092100 w 7953817"/>
              <a:gd name="connsiteY2" fmla="*/ 0 h 1192360"/>
              <a:gd name="connsiteX3" fmla="*/ 7390181 w 7953817"/>
              <a:gd name="connsiteY3" fmla="*/ 195497 h 1192360"/>
              <a:gd name="connsiteX4" fmla="*/ 7953817 w 7953817"/>
              <a:gd name="connsiteY4" fmla="*/ 224072 h 1192360"/>
              <a:gd name="connsiteX5" fmla="*/ 7953817 w 7953817"/>
              <a:gd name="connsiteY5" fmla="*/ 385453 h 1192360"/>
              <a:gd name="connsiteX6" fmla="*/ 7953817 w 7953817"/>
              <a:gd name="connsiteY6" fmla="*/ 385453 h 1192360"/>
              <a:gd name="connsiteX7" fmla="*/ 7953817 w 7953817"/>
              <a:gd name="connsiteY7" fmla="*/ 627525 h 1192360"/>
              <a:gd name="connsiteX8" fmla="*/ 7953817 w 7953817"/>
              <a:gd name="connsiteY8" fmla="*/ 1192360 h 1192360"/>
              <a:gd name="connsiteX9" fmla="*/ 6628181 w 7953817"/>
              <a:gd name="connsiteY9" fmla="*/ 1192360 h 1192360"/>
              <a:gd name="connsiteX10" fmla="*/ 4639727 w 7953817"/>
              <a:gd name="connsiteY10" fmla="*/ 1192360 h 1192360"/>
              <a:gd name="connsiteX11" fmla="*/ 4639727 w 7953817"/>
              <a:gd name="connsiteY11" fmla="*/ 1192360 h 1192360"/>
              <a:gd name="connsiteX12" fmla="*/ 0 w 7953817"/>
              <a:gd name="connsiteY12" fmla="*/ 1192360 h 1192360"/>
              <a:gd name="connsiteX13" fmla="*/ 0 w 7953817"/>
              <a:gd name="connsiteY13" fmla="*/ 627525 h 1192360"/>
              <a:gd name="connsiteX14" fmla="*/ 0 w 7953817"/>
              <a:gd name="connsiteY14" fmla="*/ 385453 h 1192360"/>
              <a:gd name="connsiteX15" fmla="*/ 0 w 7953817"/>
              <a:gd name="connsiteY15" fmla="*/ 385453 h 1192360"/>
              <a:gd name="connsiteX16" fmla="*/ 0 w 7953817"/>
              <a:gd name="connsiteY16" fmla="*/ 224072 h 1192360"/>
              <a:gd name="connsiteX0" fmla="*/ 0 w 7953817"/>
              <a:gd name="connsiteY0" fmla="*/ 224072 h 1192360"/>
              <a:gd name="connsiteX1" fmla="*/ 6316814 w 7953817"/>
              <a:gd name="connsiteY1" fmla="*/ 224072 h 1192360"/>
              <a:gd name="connsiteX2" fmla="*/ 7092100 w 7953817"/>
              <a:gd name="connsiteY2" fmla="*/ 0 h 1192360"/>
              <a:gd name="connsiteX3" fmla="*/ 7390181 w 7953817"/>
              <a:gd name="connsiteY3" fmla="*/ 195497 h 1192360"/>
              <a:gd name="connsiteX4" fmla="*/ 7953817 w 7953817"/>
              <a:gd name="connsiteY4" fmla="*/ 224072 h 1192360"/>
              <a:gd name="connsiteX5" fmla="*/ 7953817 w 7953817"/>
              <a:gd name="connsiteY5" fmla="*/ 385453 h 1192360"/>
              <a:gd name="connsiteX6" fmla="*/ 7953817 w 7953817"/>
              <a:gd name="connsiteY6" fmla="*/ 385453 h 1192360"/>
              <a:gd name="connsiteX7" fmla="*/ 7953817 w 7953817"/>
              <a:gd name="connsiteY7" fmla="*/ 627525 h 1192360"/>
              <a:gd name="connsiteX8" fmla="*/ 7953817 w 7953817"/>
              <a:gd name="connsiteY8" fmla="*/ 1192360 h 1192360"/>
              <a:gd name="connsiteX9" fmla="*/ 6628181 w 7953817"/>
              <a:gd name="connsiteY9" fmla="*/ 1192360 h 1192360"/>
              <a:gd name="connsiteX10" fmla="*/ 4639727 w 7953817"/>
              <a:gd name="connsiteY10" fmla="*/ 1192360 h 1192360"/>
              <a:gd name="connsiteX11" fmla="*/ 4639727 w 7953817"/>
              <a:gd name="connsiteY11" fmla="*/ 1192360 h 1192360"/>
              <a:gd name="connsiteX12" fmla="*/ 0 w 7953817"/>
              <a:gd name="connsiteY12" fmla="*/ 1192360 h 1192360"/>
              <a:gd name="connsiteX13" fmla="*/ 0 w 7953817"/>
              <a:gd name="connsiteY13" fmla="*/ 627525 h 1192360"/>
              <a:gd name="connsiteX14" fmla="*/ 0 w 7953817"/>
              <a:gd name="connsiteY14" fmla="*/ 385453 h 1192360"/>
              <a:gd name="connsiteX15" fmla="*/ 0 w 7953817"/>
              <a:gd name="connsiteY15" fmla="*/ 385453 h 1192360"/>
              <a:gd name="connsiteX16" fmla="*/ 0 w 7953817"/>
              <a:gd name="connsiteY16" fmla="*/ 224072 h 1192360"/>
              <a:gd name="connsiteX0" fmla="*/ 0 w 7953817"/>
              <a:gd name="connsiteY0" fmla="*/ 201769 h 1170057"/>
              <a:gd name="connsiteX1" fmla="*/ 6316814 w 7953817"/>
              <a:gd name="connsiteY1" fmla="*/ 201769 h 1170057"/>
              <a:gd name="connsiteX2" fmla="*/ 6490640 w 7953817"/>
              <a:gd name="connsiteY2" fmla="*/ 0 h 1170057"/>
              <a:gd name="connsiteX3" fmla="*/ 7390181 w 7953817"/>
              <a:gd name="connsiteY3" fmla="*/ 173194 h 1170057"/>
              <a:gd name="connsiteX4" fmla="*/ 7953817 w 7953817"/>
              <a:gd name="connsiteY4" fmla="*/ 201769 h 1170057"/>
              <a:gd name="connsiteX5" fmla="*/ 7953817 w 7953817"/>
              <a:gd name="connsiteY5" fmla="*/ 363150 h 1170057"/>
              <a:gd name="connsiteX6" fmla="*/ 7953817 w 7953817"/>
              <a:gd name="connsiteY6" fmla="*/ 363150 h 1170057"/>
              <a:gd name="connsiteX7" fmla="*/ 7953817 w 7953817"/>
              <a:gd name="connsiteY7" fmla="*/ 605222 h 1170057"/>
              <a:gd name="connsiteX8" fmla="*/ 7953817 w 7953817"/>
              <a:gd name="connsiteY8" fmla="*/ 1170057 h 1170057"/>
              <a:gd name="connsiteX9" fmla="*/ 6628181 w 7953817"/>
              <a:gd name="connsiteY9" fmla="*/ 1170057 h 1170057"/>
              <a:gd name="connsiteX10" fmla="*/ 4639727 w 7953817"/>
              <a:gd name="connsiteY10" fmla="*/ 1170057 h 1170057"/>
              <a:gd name="connsiteX11" fmla="*/ 4639727 w 7953817"/>
              <a:gd name="connsiteY11" fmla="*/ 1170057 h 1170057"/>
              <a:gd name="connsiteX12" fmla="*/ 0 w 7953817"/>
              <a:gd name="connsiteY12" fmla="*/ 1170057 h 1170057"/>
              <a:gd name="connsiteX13" fmla="*/ 0 w 7953817"/>
              <a:gd name="connsiteY13" fmla="*/ 605222 h 1170057"/>
              <a:gd name="connsiteX14" fmla="*/ 0 w 7953817"/>
              <a:gd name="connsiteY14" fmla="*/ 363150 h 1170057"/>
              <a:gd name="connsiteX15" fmla="*/ 0 w 7953817"/>
              <a:gd name="connsiteY15" fmla="*/ 363150 h 1170057"/>
              <a:gd name="connsiteX16" fmla="*/ 0 w 7953817"/>
              <a:gd name="connsiteY16" fmla="*/ 201769 h 1170057"/>
              <a:gd name="connsiteX0" fmla="*/ 0 w 7953817"/>
              <a:gd name="connsiteY0" fmla="*/ 201769 h 1170057"/>
              <a:gd name="connsiteX1" fmla="*/ 6242662 w 7953817"/>
              <a:gd name="connsiteY1" fmla="*/ 206230 h 1170057"/>
              <a:gd name="connsiteX2" fmla="*/ 6490640 w 7953817"/>
              <a:gd name="connsiteY2" fmla="*/ 0 h 1170057"/>
              <a:gd name="connsiteX3" fmla="*/ 7390181 w 7953817"/>
              <a:gd name="connsiteY3" fmla="*/ 173194 h 1170057"/>
              <a:gd name="connsiteX4" fmla="*/ 7953817 w 7953817"/>
              <a:gd name="connsiteY4" fmla="*/ 201769 h 1170057"/>
              <a:gd name="connsiteX5" fmla="*/ 7953817 w 7953817"/>
              <a:gd name="connsiteY5" fmla="*/ 363150 h 1170057"/>
              <a:gd name="connsiteX6" fmla="*/ 7953817 w 7953817"/>
              <a:gd name="connsiteY6" fmla="*/ 363150 h 1170057"/>
              <a:gd name="connsiteX7" fmla="*/ 7953817 w 7953817"/>
              <a:gd name="connsiteY7" fmla="*/ 605222 h 1170057"/>
              <a:gd name="connsiteX8" fmla="*/ 7953817 w 7953817"/>
              <a:gd name="connsiteY8" fmla="*/ 1170057 h 1170057"/>
              <a:gd name="connsiteX9" fmla="*/ 6628181 w 7953817"/>
              <a:gd name="connsiteY9" fmla="*/ 1170057 h 1170057"/>
              <a:gd name="connsiteX10" fmla="*/ 4639727 w 7953817"/>
              <a:gd name="connsiteY10" fmla="*/ 1170057 h 1170057"/>
              <a:gd name="connsiteX11" fmla="*/ 4639727 w 7953817"/>
              <a:gd name="connsiteY11" fmla="*/ 1170057 h 1170057"/>
              <a:gd name="connsiteX12" fmla="*/ 0 w 7953817"/>
              <a:gd name="connsiteY12" fmla="*/ 1170057 h 1170057"/>
              <a:gd name="connsiteX13" fmla="*/ 0 w 7953817"/>
              <a:gd name="connsiteY13" fmla="*/ 605222 h 1170057"/>
              <a:gd name="connsiteX14" fmla="*/ 0 w 7953817"/>
              <a:gd name="connsiteY14" fmla="*/ 363150 h 1170057"/>
              <a:gd name="connsiteX15" fmla="*/ 0 w 7953817"/>
              <a:gd name="connsiteY15" fmla="*/ 363150 h 1170057"/>
              <a:gd name="connsiteX16" fmla="*/ 0 w 7953817"/>
              <a:gd name="connsiteY16" fmla="*/ 201769 h 1170057"/>
              <a:gd name="connsiteX0" fmla="*/ 0 w 7953817"/>
              <a:gd name="connsiteY0" fmla="*/ 201769 h 1170057"/>
              <a:gd name="connsiteX1" fmla="*/ 6242662 w 7953817"/>
              <a:gd name="connsiteY1" fmla="*/ 206230 h 1170057"/>
              <a:gd name="connsiteX2" fmla="*/ 6490640 w 7953817"/>
              <a:gd name="connsiteY2" fmla="*/ 0 h 1170057"/>
              <a:gd name="connsiteX3" fmla="*/ 6735166 w 7953817"/>
              <a:gd name="connsiteY3" fmla="*/ 199957 h 1170057"/>
              <a:gd name="connsiteX4" fmla="*/ 7953817 w 7953817"/>
              <a:gd name="connsiteY4" fmla="*/ 201769 h 1170057"/>
              <a:gd name="connsiteX5" fmla="*/ 7953817 w 7953817"/>
              <a:gd name="connsiteY5" fmla="*/ 363150 h 1170057"/>
              <a:gd name="connsiteX6" fmla="*/ 7953817 w 7953817"/>
              <a:gd name="connsiteY6" fmla="*/ 363150 h 1170057"/>
              <a:gd name="connsiteX7" fmla="*/ 7953817 w 7953817"/>
              <a:gd name="connsiteY7" fmla="*/ 605222 h 1170057"/>
              <a:gd name="connsiteX8" fmla="*/ 7953817 w 7953817"/>
              <a:gd name="connsiteY8" fmla="*/ 1170057 h 1170057"/>
              <a:gd name="connsiteX9" fmla="*/ 6628181 w 7953817"/>
              <a:gd name="connsiteY9" fmla="*/ 1170057 h 1170057"/>
              <a:gd name="connsiteX10" fmla="*/ 4639727 w 7953817"/>
              <a:gd name="connsiteY10" fmla="*/ 1170057 h 1170057"/>
              <a:gd name="connsiteX11" fmla="*/ 4639727 w 7953817"/>
              <a:gd name="connsiteY11" fmla="*/ 1170057 h 1170057"/>
              <a:gd name="connsiteX12" fmla="*/ 0 w 7953817"/>
              <a:gd name="connsiteY12" fmla="*/ 1170057 h 1170057"/>
              <a:gd name="connsiteX13" fmla="*/ 0 w 7953817"/>
              <a:gd name="connsiteY13" fmla="*/ 605222 h 1170057"/>
              <a:gd name="connsiteX14" fmla="*/ 0 w 7953817"/>
              <a:gd name="connsiteY14" fmla="*/ 363150 h 1170057"/>
              <a:gd name="connsiteX15" fmla="*/ 0 w 7953817"/>
              <a:gd name="connsiteY15" fmla="*/ 363150 h 1170057"/>
              <a:gd name="connsiteX16" fmla="*/ 0 w 7953817"/>
              <a:gd name="connsiteY16" fmla="*/ 201769 h 1170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53817" h="1170057">
                <a:moveTo>
                  <a:pt x="0" y="201769"/>
                </a:moveTo>
                <a:lnTo>
                  <a:pt x="6242662" y="206230"/>
                </a:lnTo>
                <a:lnTo>
                  <a:pt x="6490640" y="0"/>
                </a:lnTo>
                <a:lnTo>
                  <a:pt x="6735166" y="199957"/>
                </a:lnTo>
                <a:lnTo>
                  <a:pt x="7953817" y="201769"/>
                </a:lnTo>
                <a:lnTo>
                  <a:pt x="7953817" y="363150"/>
                </a:lnTo>
                <a:lnTo>
                  <a:pt x="7953817" y="363150"/>
                </a:lnTo>
                <a:lnTo>
                  <a:pt x="7953817" y="605222"/>
                </a:lnTo>
                <a:lnTo>
                  <a:pt x="7953817" y="1170057"/>
                </a:lnTo>
                <a:lnTo>
                  <a:pt x="6628181" y="1170057"/>
                </a:lnTo>
                <a:lnTo>
                  <a:pt x="4639727" y="1170057"/>
                </a:lnTo>
                <a:lnTo>
                  <a:pt x="4639727" y="1170057"/>
                </a:lnTo>
                <a:lnTo>
                  <a:pt x="0" y="1170057"/>
                </a:lnTo>
                <a:lnTo>
                  <a:pt x="0" y="605222"/>
                </a:lnTo>
                <a:lnTo>
                  <a:pt x="0" y="363150"/>
                </a:lnTo>
                <a:lnTo>
                  <a:pt x="0" y="363150"/>
                </a:lnTo>
                <a:lnTo>
                  <a:pt x="0" y="201769"/>
                </a:lnTo>
                <a:close/>
              </a:path>
            </a:pathLst>
          </a:custGeom>
          <a:solidFill>
            <a:srgbClr val="98D7CE"/>
          </a:solidFill>
        </p:spPr>
        <p:txBody>
          <a:bodyPr vert="horz" wrap="square" lIns="91440" tIns="90000" rIns="91440" bIns="90000" rtlCol="0" anchor="ctr">
            <a:noAutofit/>
          </a:bodyPr>
          <a:lstStyle/>
          <a:p>
            <a:pPr algn="ctr">
              <a:lnSpc>
                <a:spcPct val="90000"/>
              </a:lnSpc>
              <a:spcBef>
                <a:spcPct val="0"/>
              </a:spcBef>
            </a:pPr>
            <a:endParaRPr lang="x-none" sz="2400" dirty="0">
              <a:solidFill>
                <a:srgbClr val="595959"/>
              </a:solidFill>
              <a:latin typeface="+mj-lt"/>
              <a:ea typeface="+mj-ea"/>
              <a:cs typeface="+mj-cs"/>
            </a:endParaRPr>
          </a:p>
        </p:txBody>
      </p:sp>
      <p:pic>
        <p:nvPicPr>
          <p:cNvPr id="3" name="1226 question">
            <a:extLst>
              <a:ext uri="{FF2B5EF4-FFF2-40B4-BE49-F238E27FC236}">
                <a16:creationId xmlns:a16="http://schemas.microsoft.com/office/drawing/2014/main" id="{A43F6B88-413F-4DEE-9378-45DF46481E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0485" y="4127819"/>
            <a:ext cx="9237285" cy="674254"/>
          </a:xfrm>
          <a:prstGeom prst="rect">
            <a:avLst/>
          </a:prstGeom>
        </p:spPr>
      </p:pic>
      <p:sp>
        <p:nvSpPr>
          <p:cNvPr id="24" name="green03">
            <a:extLst>
              <a:ext uri="{FF2B5EF4-FFF2-40B4-BE49-F238E27FC236}">
                <a16:creationId xmlns:a16="http://schemas.microsoft.com/office/drawing/2014/main" id="{A4CBB586-3055-4D7E-B4DB-F5C4474C6F17}"/>
              </a:ext>
            </a:extLst>
          </p:cNvPr>
          <p:cNvSpPr/>
          <p:nvPr/>
        </p:nvSpPr>
        <p:spPr>
          <a:xfrm>
            <a:off x="10008436" y="3364730"/>
            <a:ext cx="343843" cy="343843"/>
          </a:xfrm>
          <a:prstGeom prst="ellipse">
            <a:avLst/>
          </a:prstGeom>
          <a:noFill/>
          <a:ln w="28575">
            <a:solidFill>
              <a:srgbClr val="31B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highlight02">
            <a:extLst>
              <a:ext uri="{FF2B5EF4-FFF2-40B4-BE49-F238E27FC236}">
                <a16:creationId xmlns:a16="http://schemas.microsoft.com/office/drawing/2014/main" id="{68844A46-82E1-45C4-AEFD-904D2A81BB74}"/>
              </a:ext>
            </a:extLst>
          </p:cNvPr>
          <p:cNvSpPr/>
          <p:nvPr/>
        </p:nvSpPr>
        <p:spPr>
          <a:xfrm>
            <a:off x="786000" y="3792297"/>
            <a:ext cx="10654434" cy="584775"/>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green04">
            <a:extLst>
              <a:ext uri="{FF2B5EF4-FFF2-40B4-BE49-F238E27FC236}">
                <a16:creationId xmlns:a16="http://schemas.microsoft.com/office/drawing/2014/main" id="{88643417-FA3F-4A6A-973E-4A08C042A80F}"/>
              </a:ext>
            </a:extLst>
          </p:cNvPr>
          <p:cNvSpPr/>
          <p:nvPr/>
        </p:nvSpPr>
        <p:spPr>
          <a:xfrm>
            <a:off x="10768059" y="3351743"/>
            <a:ext cx="343843" cy="343843"/>
          </a:xfrm>
          <a:prstGeom prst="ellipse">
            <a:avLst/>
          </a:prstGeom>
          <a:noFill/>
          <a:ln w="28575">
            <a:solidFill>
              <a:srgbClr val="31B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7215266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1)">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7"/>
                                        </p:tgtEl>
                                      </p:cBhvr>
                                    </p:animEffect>
                                    <p:set>
                                      <p:cBhvr>
                                        <p:cTn id="31" dur="1" fill="hold">
                                          <p:stCondLst>
                                            <p:cond delay="499"/>
                                          </p:stCondLst>
                                        </p:cTn>
                                        <p:tgtEl>
                                          <p:spTgt spid="1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22"/>
                                        </p:tgtEl>
                                      </p:cBhvr>
                                    </p:animEffect>
                                    <p:set>
                                      <p:cBhvr>
                                        <p:cTn id="34" dur="1" fill="hold">
                                          <p:stCondLst>
                                            <p:cond delay="499"/>
                                          </p:stCondLst>
                                        </p:cTn>
                                        <p:tgtEl>
                                          <p:spTgt spid="22"/>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8"/>
                                        </p:tgtEl>
                                      </p:cBhvr>
                                    </p:animEffect>
                                    <p:set>
                                      <p:cBhvr>
                                        <p:cTn id="37" dur="1" fill="hold">
                                          <p:stCondLst>
                                            <p:cond delay="499"/>
                                          </p:stCondLst>
                                        </p:cTn>
                                        <p:tgtEl>
                                          <p:spTgt spid="18"/>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8"/>
                                        </p:tgtEl>
                                      </p:cBhvr>
                                    </p:animEffect>
                                    <p:set>
                                      <p:cBhvr>
                                        <p:cTn id="43" dur="1" fill="hold">
                                          <p:stCondLst>
                                            <p:cond delay="499"/>
                                          </p:stCondLst>
                                        </p:cTn>
                                        <p:tgtEl>
                                          <p:spTgt spid="8"/>
                                        </p:tgtEl>
                                        <p:attrNameLst>
                                          <p:attrName>style.visibility</p:attrName>
                                        </p:attrNameLst>
                                      </p:cBhvr>
                                      <p:to>
                                        <p:strVal val="hidden"/>
                                      </p:to>
                                    </p:set>
                                  </p:childTnLst>
                                </p:cTn>
                              </p:par>
                            </p:childTnLst>
                          </p:cTn>
                        </p:par>
                        <p:par>
                          <p:cTn id="44" fill="hold">
                            <p:stCondLst>
                              <p:cond delay="500"/>
                            </p:stCondLst>
                            <p:childTnLst>
                              <p:par>
                                <p:cTn id="45" presetID="21" presetClass="entr" presetSubtype="1"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heel(1)">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4"/>
                                        </p:tgtEl>
                                      </p:cBhvr>
                                    </p:animEffect>
                                    <p:set>
                                      <p:cBhvr>
                                        <p:cTn id="60" dur="1" fill="hold">
                                          <p:stCondLst>
                                            <p:cond delay="499"/>
                                          </p:stCondLst>
                                        </p:cTn>
                                        <p:tgtEl>
                                          <p:spTgt spid="24"/>
                                        </p:tgtEl>
                                        <p:attrNameLst>
                                          <p:attrName>style.visibility</p:attrName>
                                        </p:attrNameLst>
                                      </p:cBhvr>
                                      <p:to>
                                        <p:strVal val="hidden"/>
                                      </p:to>
                                    </p:set>
                                  </p:childTnLst>
                                </p:cTn>
                              </p:par>
                            </p:childTnLst>
                          </p:cTn>
                        </p:par>
                        <p:par>
                          <p:cTn id="61" fill="hold">
                            <p:stCondLst>
                              <p:cond delay="500"/>
                            </p:stCondLst>
                            <p:childTnLst>
                              <p:par>
                                <p:cTn id="62" presetID="21" presetClass="entr" presetSubtype="1"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heel(1)">
                                      <p:cBhvr>
                                        <p:cTn id="64" dur="5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2" nodeType="click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6" grpId="0" animBg="1"/>
      <p:bldP spid="17" grpId="0" animBg="1"/>
      <p:bldP spid="17" grpId="1" animBg="1"/>
      <p:bldP spid="22" grpId="0" animBg="1"/>
      <p:bldP spid="22" grpId="1" animBg="1"/>
      <p:bldP spid="18" grpId="0" animBg="1"/>
      <p:bldP spid="18" grpId="1" animBg="1"/>
      <p:bldP spid="24" grpId="0" animBg="1"/>
      <p:bldP spid="24" grpId="1" animBg="1"/>
      <p:bldP spid="25" grpId="0" animBg="1"/>
      <p:bldP spid="25" grpId="1" animBg="1"/>
      <p:bldP spid="25" grpId="2"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7335" cy="611122"/>
            <a:chOff x="-1235" y="-815"/>
            <a:chExt cx="1197733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1950" cy="584775"/>
            </a:xfrm>
            <a:prstGeom prst="rect">
              <a:avLst/>
            </a:prstGeom>
            <a:noFill/>
          </p:spPr>
          <p:txBody>
            <a:bodyPr wrap="square">
              <a:spAutoFit/>
            </a:bodyPr>
            <a:lstStyle/>
            <a:p>
              <a:r>
                <a:rPr lang="en-GB" sz="3200" dirty="0">
                  <a:solidFill>
                    <a:srgbClr val="595959"/>
                  </a:solidFill>
                </a:rPr>
                <a:t>Column 4: Response (SEVERAL options + OBS)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17" name="Picture 16">
            <a:extLst>
              <a:ext uri="{FF2B5EF4-FFF2-40B4-BE49-F238E27FC236}">
                <a16:creationId xmlns:a16="http://schemas.microsoft.com/office/drawing/2014/main" id="{0969B5B3-C7E3-4064-99A6-2D63A70725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3868518" y="941643"/>
            <a:ext cx="3981625" cy="5308834"/>
          </a:xfrm>
          <a:prstGeom prst="rect">
            <a:avLst/>
          </a:prstGeom>
          <a:noFill/>
          <a:ln>
            <a:noFill/>
          </a:ln>
        </p:spPr>
      </p:pic>
      <p:sp>
        <p:nvSpPr>
          <p:cNvPr id="6" name="TextBox 5">
            <a:extLst>
              <a:ext uri="{FF2B5EF4-FFF2-40B4-BE49-F238E27FC236}">
                <a16:creationId xmlns:a16="http://schemas.microsoft.com/office/drawing/2014/main" id="{A7EBEFEA-B87E-4E92-9D82-840EE10A2C62}"/>
              </a:ext>
            </a:extLst>
          </p:cNvPr>
          <p:cNvSpPr txBox="1"/>
          <p:nvPr/>
        </p:nvSpPr>
        <p:spPr>
          <a:xfrm>
            <a:off x="3868517" y="6269933"/>
            <a:ext cx="3981625" cy="276999"/>
          </a:xfrm>
          <a:prstGeom prst="rect">
            <a:avLst/>
          </a:prstGeom>
          <a:noFill/>
        </p:spPr>
        <p:txBody>
          <a:bodyPr wrap="square" rtlCol="0">
            <a:spAutoFit/>
          </a:bodyPr>
          <a:lstStyle/>
          <a:p>
            <a:pPr algn="ctr"/>
            <a:r>
              <a:rPr lang="en-GB" sz="1200" dirty="0">
                <a:solidFill>
                  <a:srgbClr val="595959">
                    <a:alpha val="50000"/>
                  </a:srgbClr>
                </a:solidFill>
              </a:rPr>
              <a:t>© WHO / Yolanda Barbera</a:t>
            </a:r>
          </a:p>
        </p:txBody>
      </p:sp>
    </p:spTree>
    <p:custDataLst>
      <p:tags r:id="rId1"/>
    </p:custDataLst>
    <p:extLst>
      <p:ext uri="{BB962C8B-B14F-4D97-AF65-F5344CB8AC3E}">
        <p14:creationId xmlns:p14="http://schemas.microsoft.com/office/powerpoint/2010/main" val="895858723"/>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611122"/>
            <a:chOff x="-1235" y="-815"/>
            <a:chExt cx="11979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4490" cy="584775"/>
            </a:xfrm>
            <a:prstGeom prst="rect">
              <a:avLst/>
            </a:prstGeom>
            <a:noFill/>
          </p:spPr>
          <p:txBody>
            <a:bodyPr wrap="square">
              <a:spAutoFit/>
            </a:bodyPr>
            <a:lstStyle/>
            <a:p>
              <a:r>
                <a:rPr lang="en-GB" sz="3200" dirty="0">
                  <a:solidFill>
                    <a:srgbClr val="595959"/>
                  </a:solidFill>
                </a:rPr>
                <a:t>Column 4: Response (SEVERAL options + OBS)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4" name="Picture 3">
            <a:extLst>
              <a:ext uri="{FF2B5EF4-FFF2-40B4-BE49-F238E27FC236}">
                <a16:creationId xmlns:a16="http://schemas.microsoft.com/office/drawing/2014/main" id="{FD663E4B-B34A-4FDC-8BED-98939CDFF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000" y="1545153"/>
            <a:ext cx="10620000" cy="4046266"/>
          </a:xfrm>
          <a:prstGeom prst="rect">
            <a:avLst/>
          </a:prstGeom>
        </p:spPr>
      </p:pic>
      <p:sp>
        <p:nvSpPr>
          <p:cNvPr id="15" name="highlight01">
            <a:extLst>
              <a:ext uri="{FF2B5EF4-FFF2-40B4-BE49-F238E27FC236}">
                <a16:creationId xmlns:a16="http://schemas.microsoft.com/office/drawing/2014/main" id="{6FE955F4-F26C-4B4F-B5ED-883D06251789}"/>
              </a:ext>
            </a:extLst>
          </p:cNvPr>
          <p:cNvSpPr/>
          <p:nvPr/>
        </p:nvSpPr>
        <p:spPr>
          <a:xfrm>
            <a:off x="5689341" y="2238264"/>
            <a:ext cx="3138136" cy="318456"/>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highlight02">
            <a:extLst>
              <a:ext uri="{FF2B5EF4-FFF2-40B4-BE49-F238E27FC236}">
                <a16:creationId xmlns:a16="http://schemas.microsoft.com/office/drawing/2014/main" id="{11208C54-24DB-42AD-AB04-EBFA9CDD585D}"/>
              </a:ext>
            </a:extLst>
          </p:cNvPr>
          <p:cNvSpPr/>
          <p:nvPr/>
        </p:nvSpPr>
        <p:spPr>
          <a:xfrm>
            <a:off x="5695734" y="2574578"/>
            <a:ext cx="941202" cy="675254"/>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green01">
            <a:extLst>
              <a:ext uri="{FF2B5EF4-FFF2-40B4-BE49-F238E27FC236}">
                <a16:creationId xmlns:a16="http://schemas.microsoft.com/office/drawing/2014/main" id="{697669E5-21BF-43C6-A7FF-A429F00A3324}"/>
              </a:ext>
            </a:extLst>
          </p:cNvPr>
          <p:cNvSpPr/>
          <p:nvPr/>
        </p:nvSpPr>
        <p:spPr>
          <a:xfrm>
            <a:off x="5882369" y="3225737"/>
            <a:ext cx="567931" cy="565555"/>
          </a:xfrm>
          <a:prstGeom prst="ellipse">
            <a:avLst/>
          </a:prstGeom>
          <a:noFill/>
          <a:ln w="28575">
            <a:solidFill>
              <a:srgbClr val="31B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green02">
            <a:extLst>
              <a:ext uri="{FF2B5EF4-FFF2-40B4-BE49-F238E27FC236}">
                <a16:creationId xmlns:a16="http://schemas.microsoft.com/office/drawing/2014/main" id="{FC9E1EFD-4493-4364-B1CF-7C73410A7E62}"/>
              </a:ext>
            </a:extLst>
          </p:cNvPr>
          <p:cNvSpPr/>
          <p:nvPr/>
        </p:nvSpPr>
        <p:spPr>
          <a:xfrm>
            <a:off x="8911070" y="3249831"/>
            <a:ext cx="885972" cy="565555"/>
          </a:xfrm>
          <a:prstGeom prst="ellipse">
            <a:avLst/>
          </a:prstGeom>
          <a:noFill/>
          <a:ln w="28575">
            <a:solidFill>
              <a:srgbClr val="31B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highlight03">
            <a:extLst>
              <a:ext uri="{FF2B5EF4-FFF2-40B4-BE49-F238E27FC236}">
                <a16:creationId xmlns:a16="http://schemas.microsoft.com/office/drawing/2014/main" id="{07A77A41-B3FB-453E-B6B7-292B0FD868BF}"/>
              </a:ext>
            </a:extLst>
          </p:cNvPr>
          <p:cNvSpPr/>
          <p:nvPr/>
        </p:nvSpPr>
        <p:spPr>
          <a:xfrm>
            <a:off x="8827477" y="2238264"/>
            <a:ext cx="2532185" cy="318456"/>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highlight04">
            <a:extLst>
              <a:ext uri="{FF2B5EF4-FFF2-40B4-BE49-F238E27FC236}">
                <a16:creationId xmlns:a16="http://schemas.microsoft.com/office/drawing/2014/main" id="{7EDBB94E-752E-4747-AE46-5794C3D81577}"/>
              </a:ext>
            </a:extLst>
          </p:cNvPr>
          <p:cNvSpPr/>
          <p:nvPr/>
        </p:nvSpPr>
        <p:spPr>
          <a:xfrm>
            <a:off x="8845657" y="2581032"/>
            <a:ext cx="1016799" cy="668800"/>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76201626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heel(1)">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heel(1)">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3" grpId="0" animBg="1"/>
      <p:bldP spid="13" grpId="1" animBg="1"/>
      <p:bldP spid="18" grpId="0" animBg="1"/>
      <p:bldP spid="22"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401002"/>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By the end of this unit, you will be able to:</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9" name="TextBox 18">
            <a:extLst>
              <a:ext uri="{FF2B5EF4-FFF2-40B4-BE49-F238E27FC236}">
                <a16:creationId xmlns:a16="http://schemas.microsoft.com/office/drawing/2014/main" id="{FB51BEA6-30C4-BF3A-513C-068EAD4C8451}"/>
              </a:ext>
            </a:extLst>
          </p:cNvPr>
          <p:cNvSpPr txBox="1"/>
          <p:nvPr/>
        </p:nvSpPr>
        <p:spPr>
          <a:xfrm>
            <a:off x="3782477" y="2921194"/>
            <a:ext cx="8278894" cy="76040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state the number of columns into which the questionnaire is </a:t>
            </a:r>
            <a:br>
              <a:rPr lang="en-GB" sz="2400" dirty="0"/>
            </a:br>
            <a:r>
              <a:rPr lang="en-GB" sz="2400" dirty="0"/>
              <a:t>divided</a:t>
            </a:r>
          </a:p>
        </p:txBody>
      </p:sp>
      <p:sp>
        <p:nvSpPr>
          <p:cNvPr id="21" name="TextBox 20">
            <a:extLst>
              <a:ext uri="{FF2B5EF4-FFF2-40B4-BE49-F238E27FC236}">
                <a16:creationId xmlns:a16="http://schemas.microsoft.com/office/drawing/2014/main" id="{093F577F-609F-0B72-6156-D67874F46AC1}"/>
              </a:ext>
            </a:extLst>
          </p:cNvPr>
          <p:cNvSpPr txBox="1"/>
          <p:nvPr/>
        </p:nvSpPr>
        <p:spPr>
          <a:xfrm>
            <a:off x="3782477" y="3795533"/>
            <a:ext cx="7595676" cy="76040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describe the kind of information you can find in </a:t>
            </a:r>
          </a:p>
          <a:p>
            <a:pPr algn="l"/>
            <a:r>
              <a:rPr lang="en-GB" sz="2400" dirty="0"/>
              <a:t>each column</a:t>
            </a:r>
          </a:p>
        </p:txBody>
      </p:sp>
      <p:pic>
        <p:nvPicPr>
          <p:cNvPr id="3" name="bullet white">
            <a:extLst>
              <a:ext uri="{FF2B5EF4-FFF2-40B4-BE49-F238E27FC236}">
                <a16:creationId xmlns:a16="http://schemas.microsoft.com/office/drawing/2014/main" id="{5144A0A6-322A-4B3E-AD56-6C04AF562D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777" y="3089269"/>
            <a:ext cx="117692" cy="122400"/>
          </a:xfrm>
          <a:prstGeom prst="rect">
            <a:avLst/>
          </a:prstGeom>
        </p:spPr>
      </p:pic>
      <p:pic>
        <p:nvPicPr>
          <p:cNvPr id="15" name="bullet white">
            <a:extLst>
              <a:ext uri="{FF2B5EF4-FFF2-40B4-BE49-F238E27FC236}">
                <a16:creationId xmlns:a16="http://schemas.microsoft.com/office/drawing/2014/main" id="{D1121847-C67F-41F2-9ECA-39C638C297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2941" y="3946434"/>
            <a:ext cx="117692" cy="122400"/>
          </a:xfrm>
          <a:prstGeom prst="rect">
            <a:avLst/>
          </a:prstGeom>
        </p:spPr>
      </p:pic>
    </p:spTree>
    <p:custDataLst>
      <p:tags r:id="rId1"/>
    </p:custDataLst>
    <p:extLst>
      <p:ext uri="{BB962C8B-B14F-4D97-AF65-F5344CB8AC3E}">
        <p14:creationId xmlns:p14="http://schemas.microsoft.com/office/powerpoint/2010/main" val="30406858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 calcmode="lin" valueType="num">
                                      <p:cBhvr>
                                        <p:cTn id="26" dur="500" fill="hold"/>
                                        <p:tgtEl>
                                          <p:spTgt spid="15"/>
                                        </p:tgtEl>
                                        <p:attrNameLst>
                                          <p:attrName>style.rotation</p:attrName>
                                        </p:attrNameLst>
                                      </p:cBhvr>
                                      <p:tavLst>
                                        <p:tav tm="0">
                                          <p:val>
                                            <p:fltVal val="90"/>
                                          </p:val>
                                        </p:tav>
                                        <p:tav tm="100000">
                                          <p:val>
                                            <p:fltVal val="0"/>
                                          </p:val>
                                        </p:tav>
                                      </p:tavLst>
                                    </p:anim>
                                    <p:animEffect transition="in" filter="fade">
                                      <p:cBhvr>
                                        <p:cTn id="27" dur="500"/>
                                        <p:tgtEl>
                                          <p:spTgt spid="15"/>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611122"/>
            <a:chOff x="-1235" y="-815"/>
            <a:chExt cx="11979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4490" cy="584775"/>
            </a:xfrm>
            <a:prstGeom prst="rect">
              <a:avLst/>
            </a:prstGeom>
            <a:noFill/>
          </p:spPr>
          <p:txBody>
            <a:bodyPr wrap="square">
              <a:spAutoFit/>
            </a:bodyPr>
            <a:lstStyle/>
            <a:p>
              <a:r>
                <a:rPr lang="en-GB" sz="3200" dirty="0">
                  <a:solidFill>
                    <a:srgbClr val="595959"/>
                  </a:solidFill>
                </a:rPr>
                <a:t>Column 4: Response (numeric)</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4" name="Picture 3">
            <a:extLst>
              <a:ext uri="{FF2B5EF4-FFF2-40B4-BE49-F238E27FC236}">
                <a16:creationId xmlns:a16="http://schemas.microsoft.com/office/drawing/2014/main" id="{FD663E4B-B34A-4FDC-8BED-98939CDFF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000" y="1323970"/>
            <a:ext cx="10620000" cy="4681266"/>
          </a:xfrm>
          <a:prstGeom prst="rect">
            <a:avLst/>
          </a:prstGeom>
        </p:spPr>
      </p:pic>
      <p:sp>
        <p:nvSpPr>
          <p:cNvPr id="13" name="green01">
            <a:extLst>
              <a:ext uri="{FF2B5EF4-FFF2-40B4-BE49-F238E27FC236}">
                <a16:creationId xmlns:a16="http://schemas.microsoft.com/office/drawing/2014/main" id="{697669E5-21BF-43C6-A7FF-A429F00A3324}"/>
              </a:ext>
            </a:extLst>
          </p:cNvPr>
          <p:cNvSpPr/>
          <p:nvPr/>
        </p:nvSpPr>
        <p:spPr>
          <a:xfrm>
            <a:off x="9809018" y="5264595"/>
            <a:ext cx="504306" cy="266140"/>
          </a:xfrm>
          <a:prstGeom prst="ellipse">
            <a:avLst/>
          </a:prstGeom>
          <a:noFill/>
          <a:ln w="28575">
            <a:solidFill>
              <a:srgbClr val="31B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highlight03">
            <a:extLst>
              <a:ext uri="{FF2B5EF4-FFF2-40B4-BE49-F238E27FC236}">
                <a16:creationId xmlns:a16="http://schemas.microsoft.com/office/drawing/2014/main" id="{07A77A41-B3FB-453E-B6B7-292B0FD868BF}"/>
              </a:ext>
            </a:extLst>
          </p:cNvPr>
          <p:cNvSpPr/>
          <p:nvPr/>
        </p:nvSpPr>
        <p:spPr>
          <a:xfrm>
            <a:off x="2265333" y="4810424"/>
            <a:ext cx="3592369" cy="1194812"/>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numbers">
            <a:extLst>
              <a:ext uri="{FF2B5EF4-FFF2-40B4-BE49-F238E27FC236}">
                <a16:creationId xmlns:a16="http://schemas.microsoft.com/office/drawing/2014/main" id="{73F5458C-2E6D-4695-B2D7-A5001A1E0061}"/>
              </a:ext>
            </a:extLst>
          </p:cNvPr>
          <p:cNvSpPr/>
          <p:nvPr/>
        </p:nvSpPr>
        <p:spPr>
          <a:xfrm>
            <a:off x="9180602" y="4846566"/>
            <a:ext cx="1305456" cy="430887"/>
          </a:xfrm>
          <a:prstGeom prst="rect">
            <a:avLst/>
          </a:prstGeom>
        </p:spPr>
        <p:txBody>
          <a:bodyPr wrap="square">
            <a:spAutoFit/>
          </a:bodyPr>
          <a:lstStyle/>
          <a:p>
            <a:pPr marL="0" lvl="3" indent="0">
              <a:spcBef>
                <a:spcPts val="0"/>
              </a:spcBef>
              <a:buClr>
                <a:srgbClr val="1E7FB8"/>
              </a:buClr>
              <a:buNone/>
            </a:pPr>
            <a:r>
              <a:rPr lang="en-GB" altLang="en-US" sz="2200" spc="20" dirty="0">
                <a:solidFill>
                  <a:srgbClr val="31B09C"/>
                </a:solidFill>
              </a:rPr>
              <a:t>0 0 3 2</a:t>
            </a:r>
          </a:p>
        </p:txBody>
      </p:sp>
      <p:sp>
        <p:nvSpPr>
          <p:cNvPr id="9" name="highlight04">
            <a:extLst>
              <a:ext uri="{FF2B5EF4-FFF2-40B4-BE49-F238E27FC236}">
                <a16:creationId xmlns:a16="http://schemas.microsoft.com/office/drawing/2014/main" id="{9C951198-9C99-4A8C-9597-604F22AB47C5}"/>
              </a:ext>
            </a:extLst>
          </p:cNvPr>
          <p:cNvSpPr/>
          <p:nvPr/>
        </p:nvSpPr>
        <p:spPr>
          <a:xfrm>
            <a:off x="5857703" y="5296447"/>
            <a:ext cx="4505498" cy="232041"/>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1557461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7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heel(1)">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animBg="1"/>
      <p:bldP spid="12" grpId="0"/>
      <p:bldP spid="12" grpId="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7335" cy="611122"/>
            <a:chOff x="-1235" y="-815"/>
            <a:chExt cx="1197733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1950" cy="584775"/>
            </a:xfrm>
            <a:prstGeom prst="rect">
              <a:avLst/>
            </a:prstGeom>
            <a:noFill/>
          </p:spPr>
          <p:txBody>
            <a:bodyPr wrap="square">
              <a:spAutoFit/>
            </a:bodyPr>
            <a:lstStyle/>
            <a:p>
              <a:r>
                <a:rPr lang="en-GB" sz="3200" dirty="0">
                  <a:solidFill>
                    <a:srgbClr val="595959"/>
                  </a:solidFill>
                </a:rPr>
                <a:t>Column 5: Skip</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18" name="bullet01">
            <a:extLst>
              <a:ext uri="{FF2B5EF4-FFF2-40B4-BE49-F238E27FC236}">
                <a16:creationId xmlns:a16="http://schemas.microsoft.com/office/drawing/2014/main" id="{64635354-7B7E-45F3-9577-64BEFCCBD6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184" y="1469233"/>
            <a:ext cx="117692" cy="122400"/>
          </a:xfrm>
          <a:prstGeom prst="rect">
            <a:avLst/>
          </a:prstGeom>
        </p:spPr>
      </p:pic>
      <p:sp>
        <p:nvSpPr>
          <p:cNvPr id="14" name="bulletText1">
            <a:extLst>
              <a:ext uri="{FF2B5EF4-FFF2-40B4-BE49-F238E27FC236}">
                <a16:creationId xmlns:a16="http://schemas.microsoft.com/office/drawing/2014/main" id="{C733ED57-9FE8-4723-BF68-2952C7D99ECA}"/>
              </a:ext>
            </a:extLst>
          </p:cNvPr>
          <p:cNvSpPr txBox="1"/>
          <p:nvPr/>
        </p:nvSpPr>
        <p:spPr>
          <a:xfrm>
            <a:off x="1297647" y="1299962"/>
            <a:ext cx="9345736"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questionnaire is set up to ask </a:t>
            </a:r>
            <a:r>
              <a:rPr lang="en-GB" sz="2400" b="1" dirty="0">
                <a:solidFill>
                  <a:schemeClr val="tx1">
                    <a:lumMod val="65000"/>
                    <a:lumOff val="35000"/>
                  </a:schemeClr>
                </a:solidFill>
              </a:rPr>
              <a:t>only appropriate questions </a:t>
            </a:r>
            <a:r>
              <a:rPr lang="en-GB" sz="2400" dirty="0">
                <a:solidFill>
                  <a:schemeClr val="tx1">
                    <a:lumMod val="65000"/>
                    <a:lumOff val="35000"/>
                  </a:schemeClr>
                </a:solidFill>
              </a:rPr>
              <a:t>for a </a:t>
            </a:r>
            <a:r>
              <a:rPr lang="en-GB" sz="2400">
                <a:solidFill>
                  <a:schemeClr val="tx1">
                    <a:lumMod val="65000"/>
                    <a:lumOff val="35000"/>
                  </a:schemeClr>
                </a:solidFill>
              </a:rPr>
              <a:t>given situation</a:t>
            </a:r>
            <a:endParaRPr lang="en-GB" sz="2400" dirty="0">
              <a:solidFill>
                <a:schemeClr val="tx1">
                  <a:lumMod val="65000"/>
                  <a:lumOff val="35000"/>
                </a:schemeClr>
              </a:solidFill>
            </a:endParaRPr>
          </a:p>
        </p:txBody>
      </p:sp>
      <p:pic>
        <p:nvPicPr>
          <p:cNvPr id="22" name="bullet02">
            <a:extLst>
              <a:ext uri="{FF2B5EF4-FFF2-40B4-BE49-F238E27FC236}">
                <a16:creationId xmlns:a16="http://schemas.microsoft.com/office/drawing/2014/main" id="{5DAA6A89-6C74-4F0D-ACF4-7C9EB74F41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622" y="2576588"/>
            <a:ext cx="117692" cy="122400"/>
          </a:xfrm>
          <a:prstGeom prst="rect">
            <a:avLst/>
          </a:prstGeom>
        </p:spPr>
      </p:pic>
      <p:sp>
        <p:nvSpPr>
          <p:cNvPr id="15" name="bulletText2">
            <a:extLst>
              <a:ext uri="{FF2B5EF4-FFF2-40B4-BE49-F238E27FC236}">
                <a16:creationId xmlns:a16="http://schemas.microsoft.com/office/drawing/2014/main" id="{B69AFAE3-BF0C-4BD4-84A5-2B9AECB23378}"/>
              </a:ext>
            </a:extLst>
          </p:cNvPr>
          <p:cNvSpPr txBox="1"/>
          <p:nvPr/>
        </p:nvSpPr>
        <p:spPr>
          <a:xfrm>
            <a:off x="1297648" y="2413513"/>
            <a:ext cx="9345735"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this is possible because of skip patterns, which:</a:t>
            </a:r>
          </a:p>
        </p:txBody>
      </p:sp>
      <p:pic>
        <p:nvPicPr>
          <p:cNvPr id="28" name="bullet02a">
            <a:extLst>
              <a:ext uri="{FF2B5EF4-FFF2-40B4-BE49-F238E27FC236}">
                <a16:creationId xmlns:a16="http://schemas.microsoft.com/office/drawing/2014/main" id="{C24699CF-D18A-45FE-99DE-67B73424E69E}"/>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562173" y="3269958"/>
            <a:ext cx="117692" cy="122400"/>
          </a:xfrm>
          <a:prstGeom prst="rect">
            <a:avLst/>
          </a:prstGeom>
        </p:spPr>
      </p:pic>
      <p:sp>
        <p:nvSpPr>
          <p:cNvPr id="27" name="bulletText2a">
            <a:extLst>
              <a:ext uri="{FF2B5EF4-FFF2-40B4-BE49-F238E27FC236}">
                <a16:creationId xmlns:a16="http://schemas.microsoft.com/office/drawing/2014/main" id="{15960662-0687-4F3F-A887-C5E09180671F}"/>
              </a:ext>
            </a:extLst>
          </p:cNvPr>
          <p:cNvSpPr txBox="1"/>
          <p:nvPr/>
        </p:nvSpPr>
        <p:spPr>
          <a:xfrm>
            <a:off x="1900072" y="3093248"/>
            <a:ext cx="9189499"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“skip over” questions that are not applicable, based on the answer to a previous question</a:t>
            </a:r>
          </a:p>
        </p:txBody>
      </p:sp>
      <p:pic>
        <p:nvPicPr>
          <p:cNvPr id="23" name="bullet02b">
            <a:extLst>
              <a:ext uri="{FF2B5EF4-FFF2-40B4-BE49-F238E27FC236}">
                <a16:creationId xmlns:a16="http://schemas.microsoft.com/office/drawing/2014/main" id="{0C8E925E-63E8-4FFC-A04E-6B35DC580A43}"/>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562173" y="4201681"/>
            <a:ext cx="117692" cy="122400"/>
          </a:xfrm>
          <a:prstGeom prst="rect">
            <a:avLst/>
          </a:prstGeom>
        </p:spPr>
      </p:pic>
      <p:sp>
        <p:nvSpPr>
          <p:cNvPr id="16" name="bulletText2b">
            <a:extLst>
              <a:ext uri="{FF2B5EF4-FFF2-40B4-BE49-F238E27FC236}">
                <a16:creationId xmlns:a16="http://schemas.microsoft.com/office/drawing/2014/main" id="{12004323-E1F9-4E8B-BD4C-C428EED752DA}"/>
              </a:ext>
            </a:extLst>
          </p:cNvPr>
          <p:cNvSpPr txBox="1"/>
          <p:nvPr/>
        </p:nvSpPr>
        <p:spPr>
          <a:xfrm>
            <a:off x="1900072" y="4024971"/>
            <a:ext cx="9189499"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make the questionnaire more concise and relevant</a:t>
            </a:r>
          </a:p>
        </p:txBody>
      </p:sp>
      <p:pic>
        <p:nvPicPr>
          <p:cNvPr id="24" name="bullet02c">
            <a:extLst>
              <a:ext uri="{FF2B5EF4-FFF2-40B4-BE49-F238E27FC236}">
                <a16:creationId xmlns:a16="http://schemas.microsoft.com/office/drawing/2014/main" id="{2BE37157-0DCA-4B2C-9517-A4ECC888163E}"/>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562173" y="4953060"/>
            <a:ext cx="117692" cy="122400"/>
          </a:xfrm>
          <a:prstGeom prst="rect">
            <a:avLst/>
          </a:prstGeom>
        </p:spPr>
      </p:pic>
      <p:sp>
        <p:nvSpPr>
          <p:cNvPr id="17" name="bulletText2c">
            <a:extLst>
              <a:ext uri="{FF2B5EF4-FFF2-40B4-BE49-F238E27FC236}">
                <a16:creationId xmlns:a16="http://schemas.microsoft.com/office/drawing/2014/main" id="{1E14C742-F518-4E7E-AF4A-719D86BA9085}"/>
              </a:ext>
            </a:extLst>
          </p:cNvPr>
          <p:cNvSpPr txBox="1"/>
          <p:nvPr/>
        </p:nvSpPr>
        <p:spPr>
          <a:xfrm>
            <a:off x="1900072" y="4776350"/>
            <a:ext cx="9189499"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increase the cooperation of the respondent</a:t>
            </a:r>
          </a:p>
        </p:txBody>
      </p:sp>
      <p:pic>
        <p:nvPicPr>
          <p:cNvPr id="26" name="bullet03">
            <a:extLst>
              <a:ext uri="{FF2B5EF4-FFF2-40B4-BE49-F238E27FC236}">
                <a16:creationId xmlns:a16="http://schemas.microsoft.com/office/drawing/2014/main" id="{5E2CE71C-7963-4DD3-A370-3409F85BBC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098" y="5771647"/>
            <a:ext cx="106993" cy="111273"/>
          </a:xfrm>
          <a:prstGeom prst="rect">
            <a:avLst/>
          </a:prstGeom>
        </p:spPr>
      </p:pic>
      <p:sp>
        <p:nvSpPr>
          <p:cNvPr id="25" name="bulletText3">
            <a:extLst>
              <a:ext uri="{FF2B5EF4-FFF2-40B4-BE49-F238E27FC236}">
                <a16:creationId xmlns:a16="http://schemas.microsoft.com/office/drawing/2014/main" id="{37FCB66A-8DC1-4217-AFA8-86A1811591B7}"/>
              </a:ext>
            </a:extLst>
          </p:cNvPr>
          <p:cNvSpPr txBox="1"/>
          <p:nvPr/>
        </p:nvSpPr>
        <p:spPr>
          <a:xfrm>
            <a:off x="1297647" y="5597775"/>
            <a:ext cx="9189499" cy="755453"/>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electronic (</a:t>
            </a:r>
            <a:r>
              <a:rPr lang="en-GB" sz="2400" dirty="0" err="1">
                <a:solidFill>
                  <a:schemeClr val="tx1">
                    <a:lumMod val="65000"/>
                    <a:lumOff val="35000"/>
                  </a:schemeClr>
                </a:solidFill>
              </a:rPr>
              <a:t>CSPro</a:t>
            </a:r>
            <a:r>
              <a:rPr lang="en-GB" sz="2400" dirty="0">
                <a:solidFill>
                  <a:schemeClr val="tx1">
                    <a:lumMod val="65000"/>
                    <a:lumOff val="35000"/>
                  </a:schemeClr>
                </a:solidFill>
              </a:rPr>
              <a:t>) questionnaires have the skip patterns built into the configuration, so the data collector doesn’t see them</a:t>
            </a:r>
          </a:p>
        </p:txBody>
      </p:sp>
    </p:spTree>
    <p:custDataLst>
      <p:tags r:id="rId1"/>
    </p:custDataLst>
    <p:extLst>
      <p:ext uri="{BB962C8B-B14F-4D97-AF65-F5344CB8AC3E}">
        <p14:creationId xmlns:p14="http://schemas.microsoft.com/office/powerpoint/2010/main" val="87649046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90"/>
                                          </p:val>
                                        </p:tav>
                                        <p:tav tm="100000">
                                          <p:val>
                                            <p:fltVal val="0"/>
                                          </p:val>
                                        </p:tav>
                                      </p:tavLst>
                                    </p:anim>
                                    <p:animEffect transition="in" filter="fade">
                                      <p:cBhvr>
                                        <p:cTn id="10" dur="500"/>
                                        <p:tgtEl>
                                          <p:spTgt spid="1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 calcmode="lin" valueType="num">
                                      <p:cBhvr>
                                        <p:cTn id="21" dur="500" fill="hold"/>
                                        <p:tgtEl>
                                          <p:spTgt spid="22"/>
                                        </p:tgtEl>
                                        <p:attrNameLst>
                                          <p:attrName>style.rotation</p:attrName>
                                        </p:attrNameLst>
                                      </p:cBhvr>
                                      <p:tavLst>
                                        <p:tav tm="0">
                                          <p:val>
                                            <p:fltVal val="90"/>
                                          </p:val>
                                        </p:tav>
                                        <p:tav tm="100000">
                                          <p:val>
                                            <p:fltVal val="0"/>
                                          </p:val>
                                        </p:tav>
                                      </p:tavLst>
                                    </p:anim>
                                    <p:animEffect transition="in" filter="fade">
                                      <p:cBhvr>
                                        <p:cTn id="22" dur="500"/>
                                        <p:tgtEl>
                                          <p:spTgt spid="2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 calcmode="lin" valueType="num">
                                      <p:cBhvr>
                                        <p:cTn id="33" dur="500" fill="hold"/>
                                        <p:tgtEl>
                                          <p:spTgt spid="28"/>
                                        </p:tgtEl>
                                        <p:attrNameLst>
                                          <p:attrName>style.rotation</p:attrName>
                                        </p:attrNameLst>
                                      </p:cBhvr>
                                      <p:tavLst>
                                        <p:tav tm="0">
                                          <p:val>
                                            <p:fltVal val="90"/>
                                          </p:val>
                                        </p:tav>
                                        <p:tav tm="100000">
                                          <p:val>
                                            <p:fltVal val="0"/>
                                          </p:val>
                                        </p:tav>
                                      </p:tavLst>
                                    </p:anim>
                                    <p:animEffect transition="in" filter="fade">
                                      <p:cBhvr>
                                        <p:cTn id="34" dur="500"/>
                                        <p:tgtEl>
                                          <p:spTgt spid="28"/>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p:cTn id="43" dur="500" fill="hold"/>
                                        <p:tgtEl>
                                          <p:spTgt spid="23"/>
                                        </p:tgtEl>
                                        <p:attrNameLst>
                                          <p:attrName>ppt_w</p:attrName>
                                        </p:attrNameLst>
                                      </p:cBhvr>
                                      <p:tavLst>
                                        <p:tav tm="0">
                                          <p:val>
                                            <p:fltVal val="0"/>
                                          </p:val>
                                        </p:tav>
                                        <p:tav tm="100000">
                                          <p:val>
                                            <p:strVal val="#ppt_w"/>
                                          </p:val>
                                        </p:tav>
                                      </p:tavLst>
                                    </p:anim>
                                    <p:anim calcmode="lin" valueType="num">
                                      <p:cBhvr>
                                        <p:cTn id="44" dur="500" fill="hold"/>
                                        <p:tgtEl>
                                          <p:spTgt spid="23"/>
                                        </p:tgtEl>
                                        <p:attrNameLst>
                                          <p:attrName>ppt_h</p:attrName>
                                        </p:attrNameLst>
                                      </p:cBhvr>
                                      <p:tavLst>
                                        <p:tav tm="0">
                                          <p:val>
                                            <p:fltVal val="0"/>
                                          </p:val>
                                        </p:tav>
                                        <p:tav tm="100000">
                                          <p:val>
                                            <p:strVal val="#ppt_h"/>
                                          </p:val>
                                        </p:tav>
                                      </p:tavLst>
                                    </p:anim>
                                    <p:anim calcmode="lin" valueType="num">
                                      <p:cBhvr>
                                        <p:cTn id="45" dur="500" fill="hold"/>
                                        <p:tgtEl>
                                          <p:spTgt spid="23"/>
                                        </p:tgtEl>
                                        <p:attrNameLst>
                                          <p:attrName>style.rotation</p:attrName>
                                        </p:attrNameLst>
                                      </p:cBhvr>
                                      <p:tavLst>
                                        <p:tav tm="0">
                                          <p:val>
                                            <p:fltVal val="90"/>
                                          </p:val>
                                        </p:tav>
                                        <p:tav tm="100000">
                                          <p:val>
                                            <p:fltVal val="0"/>
                                          </p:val>
                                        </p:tav>
                                      </p:tavLst>
                                    </p:anim>
                                    <p:animEffect transition="in" filter="fade">
                                      <p:cBhvr>
                                        <p:cTn id="46" dur="500"/>
                                        <p:tgtEl>
                                          <p:spTgt spid="23"/>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p:cTn id="55" dur="500" fill="hold"/>
                                        <p:tgtEl>
                                          <p:spTgt spid="24"/>
                                        </p:tgtEl>
                                        <p:attrNameLst>
                                          <p:attrName>ppt_w</p:attrName>
                                        </p:attrNameLst>
                                      </p:cBhvr>
                                      <p:tavLst>
                                        <p:tav tm="0">
                                          <p:val>
                                            <p:fltVal val="0"/>
                                          </p:val>
                                        </p:tav>
                                        <p:tav tm="100000">
                                          <p:val>
                                            <p:strVal val="#ppt_w"/>
                                          </p:val>
                                        </p:tav>
                                      </p:tavLst>
                                    </p:anim>
                                    <p:anim calcmode="lin" valueType="num">
                                      <p:cBhvr>
                                        <p:cTn id="56" dur="500" fill="hold"/>
                                        <p:tgtEl>
                                          <p:spTgt spid="24"/>
                                        </p:tgtEl>
                                        <p:attrNameLst>
                                          <p:attrName>ppt_h</p:attrName>
                                        </p:attrNameLst>
                                      </p:cBhvr>
                                      <p:tavLst>
                                        <p:tav tm="0">
                                          <p:val>
                                            <p:fltVal val="0"/>
                                          </p:val>
                                        </p:tav>
                                        <p:tav tm="100000">
                                          <p:val>
                                            <p:strVal val="#ppt_h"/>
                                          </p:val>
                                        </p:tav>
                                      </p:tavLst>
                                    </p:anim>
                                    <p:anim calcmode="lin" valueType="num">
                                      <p:cBhvr>
                                        <p:cTn id="57" dur="500" fill="hold"/>
                                        <p:tgtEl>
                                          <p:spTgt spid="24"/>
                                        </p:tgtEl>
                                        <p:attrNameLst>
                                          <p:attrName>style.rotation</p:attrName>
                                        </p:attrNameLst>
                                      </p:cBhvr>
                                      <p:tavLst>
                                        <p:tav tm="0">
                                          <p:val>
                                            <p:fltVal val="90"/>
                                          </p:val>
                                        </p:tav>
                                        <p:tav tm="100000">
                                          <p:val>
                                            <p:fltVal val="0"/>
                                          </p:val>
                                        </p:tav>
                                      </p:tavLst>
                                    </p:anim>
                                    <p:animEffect transition="in" filter="fade">
                                      <p:cBhvr>
                                        <p:cTn id="58" dur="500"/>
                                        <p:tgtEl>
                                          <p:spTgt spid="24"/>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p:cTn id="67" dur="500" fill="hold"/>
                                        <p:tgtEl>
                                          <p:spTgt spid="26"/>
                                        </p:tgtEl>
                                        <p:attrNameLst>
                                          <p:attrName>ppt_w</p:attrName>
                                        </p:attrNameLst>
                                      </p:cBhvr>
                                      <p:tavLst>
                                        <p:tav tm="0">
                                          <p:val>
                                            <p:fltVal val="0"/>
                                          </p:val>
                                        </p:tav>
                                        <p:tav tm="100000">
                                          <p:val>
                                            <p:strVal val="#ppt_w"/>
                                          </p:val>
                                        </p:tav>
                                      </p:tavLst>
                                    </p:anim>
                                    <p:anim calcmode="lin" valueType="num">
                                      <p:cBhvr>
                                        <p:cTn id="68" dur="500" fill="hold"/>
                                        <p:tgtEl>
                                          <p:spTgt spid="26"/>
                                        </p:tgtEl>
                                        <p:attrNameLst>
                                          <p:attrName>ppt_h</p:attrName>
                                        </p:attrNameLst>
                                      </p:cBhvr>
                                      <p:tavLst>
                                        <p:tav tm="0">
                                          <p:val>
                                            <p:fltVal val="0"/>
                                          </p:val>
                                        </p:tav>
                                        <p:tav tm="100000">
                                          <p:val>
                                            <p:strVal val="#ppt_h"/>
                                          </p:val>
                                        </p:tav>
                                      </p:tavLst>
                                    </p:anim>
                                    <p:anim calcmode="lin" valueType="num">
                                      <p:cBhvr>
                                        <p:cTn id="69" dur="500" fill="hold"/>
                                        <p:tgtEl>
                                          <p:spTgt spid="26"/>
                                        </p:tgtEl>
                                        <p:attrNameLst>
                                          <p:attrName>style.rotation</p:attrName>
                                        </p:attrNameLst>
                                      </p:cBhvr>
                                      <p:tavLst>
                                        <p:tav tm="0">
                                          <p:val>
                                            <p:fltVal val="90"/>
                                          </p:val>
                                        </p:tav>
                                        <p:tav tm="100000">
                                          <p:val>
                                            <p:fltVal val="0"/>
                                          </p:val>
                                        </p:tav>
                                      </p:tavLst>
                                    </p:anim>
                                    <p:animEffect transition="in" filter="fade">
                                      <p:cBhvr>
                                        <p:cTn id="70" dur="500"/>
                                        <p:tgtEl>
                                          <p:spTgt spid="26"/>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7" grpId="0"/>
      <p:bldP spid="16" grpId="0"/>
      <p:bldP spid="17"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611122"/>
            <a:chOff x="-1235" y="-815"/>
            <a:chExt cx="11979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4490" cy="584775"/>
            </a:xfrm>
            <a:prstGeom prst="rect">
              <a:avLst/>
            </a:prstGeom>
            <a:noFill/>
          </p:spPr>
          <p:txBody>
            <a:bodyPr wrap="square">
              <a:spAutoFit/>
            </a:bodyPr>
            <a:lstStyle/>
            <a:p>
              <a:r>
                <a:rPr lang="en-GB" sz="3200" dirty="0">
                  <a:solidFill>
                    <a:srgbClr val="595959"/>
                  </a:solidFill>
                </a:rPr>
                <a:t>Column 5: Skip patterns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4" name="Picture 3">
            <a:extLst>
              <a:ext uri="{FF2B5EF4-FFF2-40B4-BE49-F238E27FC236}">
                <a16:creationId xmlns:a16="http://schemas.microsoft.com/office/drawing/2014/main" id="{FD663E4B-B34A-4FDC-8BED-98939CDFF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683" y="1056843"/>
            <a:ext cx="10620000" cy="5328566"/>
          </a:xfrm>
          <a:prstGeom prst="rect">
            <a:avLst/>
          </a:prstGeom>
        </p:spPr>
      </p:pic>
      <p:sp>
        <p:nvSpPr>
          <p:cNvPr id="15" name="highlight01">
            <a:extLst>
              <a:ext uri="{FF2B5EF4-FFF2-40B4-BE49-F238E27FC236}">
                <a16:creationId xmlns:a16="http://schemas.microsoft.com/office/drawing/2014/main" id="{6FE955F4-F26C-4B4F-B5ED-883D06251789}"/>
              </a:ext>
            </a:extLst>
          </p:cNvPr>
          <p:cNvSpPr/>
          <p:nvPr/>
        </p:nvSpPr>
        <p:spPr>
          <a:xfrm>
            <a:off x="2532323" y="2000053"/>
            <a:ext cx="3641899" cy="484201"/>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green01">
            <a:extLst>
              <a:ext uri="{FF2B5EF4-FFF2-40B4-BE49-F238E27FC236}">
                <a16:creationId xmlns:a16="http://schemas.microsoft.com/office/drawing/2014/main" id="{8A102A20-D4EF-4CAD-9DF0-AC2D5D3AE91A}"/>
              </a:ext>
            </a:extLst>
          </p:cNvPr>
          <p:cNvSpPr/>
          <p:nvPr/>
        </p:nvSpPr>
        <p:spPr>
          <a:xfrm>
            <a:off x="6182316" y="2656642"/>
            <a:ext cx="341440" cy="341440"/>
          </a:xfrm>
          <a:prstGeom prst="ellipse">
            <a:avLst/>
          </a:prstGeom>
          <a:noFill/>
          <a:ln w="28575">
            <a:solidFill>
              <a:srgbClr val="31B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deselect01">
            <a:extLst>
              <a:ext uri="{FF2B5EF4-FFF2-40B4-BE49-F238E27FC236}">
                <a16:creationId xmlns:a16="http://schemas.microsoft.com/office/drawing/2014/main" id="{F53EA0A2-76CB-401D-9061-031ED4D14588}"/>
              </a:ext>
            </a:extLst>
          </p:cNvPr>
          <p:cNvSpPr/>
          <p:nvPr/>
        </p:nvSpPr>
        <p:spPr>
          <a:xfrm>
            <a:off x="946682" y="3146435"/>
            <a:ext cx="10620000" cy="1457838"/>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deselect02">
            <a:extLst>
              <a:ext uri="{FF2B5EF4-FFF2-40B4-BE49-F238E27FC236}">
                <a16:creationId xmlns:a16="http://schemas.microsoft.com/office/drawing/2014/main" id="{C9707BC9-C65E-4AC4-B97C-D57EB682C178}"/>
              </a:ext>
            </a:extLst>
          </p:cNvPr>
          <p:cNvSpPr/>
          <p:nvPr/>
        </p:nvSpPr>
        <p:spPr>
          <a:xfrm>
            <a:off x="946683" y="4604273"/>
            <a:ext cx="10620000" cy="591671"/>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 name="Straight Arrow Connector 2">
            <a:extLst>
              <a:ext uri="{FF2B5EF4-FFF2-40B4-BE49-F238E27FC236}">
                <a16:creationId xmlns:a16="http://schemas.microsoft.com/office/drawing/2014/main" id="{7101B283-EE6C-4A08-8DA4-07C51A1D47D4}"/>
              </a:ext>
            </a:extLst>
          </p:cNvPr>
          <p:cNvCxnSpPr>
            <a:cxnSpLocks/>
            <a:stCxn id="12" idx="6"/>
          </p:cNvCxnSpPr>
          <p:nvPr/>
        </p:nvCxnSpPr>
        <p:spPr>
          <a:xfrm flipV="1">
            <a:off x="6523756" y="2803858"/>
            <a:ext cx="4287394" cy="23504"/>
          </a:xfrm>
          <a:prstGeom prst="straightConnector1">
            <a:avLst/>
          </a:prstGeom>
          <a:ln w="38100">
            <a:solidFill>
              <a:srgbClr val="31B09C"/>
            </a:solidFill>
            <a:tailEnd type="triangle"/>
          </a:ln>
        </p:spPr>
        <p:style>
          <a:lnRef idx="1">
            <a:schemeClr val="accent1"/>
          </a:lnRef>
          <a:fillRef idx="0">
            <a:schemeClr val="accent1"/>
          </a:fillRef>
          <a:effectRef idx="0">
            <a:schemeClr val="accent1"/>
          </a:effectRef>
          <a:fontRef idx="minor">
            <a:schemeClr val="tx1"/>
          </a:fontRef>
        </p:style>
      </p:cxnSp>
      <p:sp>
        <p:nvSpPr>
          <p:cNvPr id="23" name="green02">
            <a:extLst>
              <a:ext uri="{FF2B5EF4-FFF2-40B4-BE49-F238E27FC236}">
                <a16:creationId xmlns:a16="http://schemas.microsoft.com/office/drawing/2014/main" id="{8CE07F31-5441-4D67-A347-97DF08B0FCE0}"/>
              </a:ext>
            </a:extLst>
          </p:cNvPr>
          <p:cNvSpPr/>
          <p:nvPr/>
        </p:nvSpPr>
        <p:spPr>
          <a:xfrm>
            <a:off x="10824410" y="2585356"/>
            <a:ext cx="546138" cy="388452"/>
          </a:xfrm>
          <a:prstGeom prst="ellipse">
            <a:avLst/>
          </a:prstGeom>
          <a:noFill/>
          <a:ln w="28575">
            <a:solidFill>
              <a:srgbClr val="31B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highlight02">
            <a:extLst>
              <a:ext uri="{FF2B5EF4-FFF2-40B4-BE49-F238E27FC236}">
                <a16:creationId xmlns:a16="http://schemas.microsoft.com/office/drawing/2014/main" id="{31E26890-E1E4-4BD2-8EE8-302A69C7E8BE}"/>
              </a:ext>
            </a:extLst>
          </p:cNvPr>
          <p:cNvSpPr/>
          <p:nvPr/>
        </p:nvSpPr>
        <p:spPr>
          <a:xfrm>
            <a:off x="946682" y="5474775"/>
            <a:ext cx="10619999" cy="910634"/>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 name="Straight Arrow Connector 25">
            <a:extLst>
              <a:ext uri="{FF2B5EF4-FFF2-40B4-BE49-F238E27FC236}">
                <a16:creationId xmlns:a16="http://schemas.microsoft.com/office/drawing/2014/main" id="{B99E775B-8BD0-4E04-A41C-0BDF513C7FF7}"/>
              </a:ext>
            </a:extLst>
          </p:cNvPr>
          <p:cNvCxnSpPr>
            <a:cxnSpLocks/>
          </p:cNvCxnSpPr>
          <p:nvPr/>
        </p:nvCxnSpPr>
        <p:spPr>
          <a:xfrm flipH="1">
            <a:off x="3883226" y="2973808"/>
            <a:ext cx="7175350" cy="2183801"/>
          </a:xfrm>
          <a:prstGeom prst="straightConnector1">
            <a:avLst/>
          </a:prstGeom>
          <a:ln w="38100">
            <a:solidFill>
              <a:srgbClr val="31B09C"/>
            </a:solidFill>
            <a:tailEnd type="triangle"/>
          </a:ln>
        </p:spPr>
        <p:style>
          <a:lnRef idx="1">
            <a:schemeClr val="accent1"/>
          </a:lnRef>
          <a:fillRef idx="0">
            <a:schemeClr val="accent1"/>
          </a:fillRef>
          <a:effectRef idx="0">
            <a:schemeClr val="accent1"/>
          </a:effectRef>
          <a:fontRef idx="minor">
            <a:schemeClr val="tx1"/>
          </a:fontRef>
        </p:style>
      </p:cxnSp>
      <p:sp>
        <p:nvSpPr>
          <p:cNvPr id="29" name="green03">
            <a:extLst>
              <a:ext uri="{FF2B5EF4-FFF2-40B4-BE49-F238E27FC236}">
                <a16:creationId xmlns:a16="http://schemas.microsoft.com/office/drawing/2014/main" id="{A4E2A5F8-011F-48FB-8DAA-F83F74204B34}"/>
              </a:ext>
            </a:extLst>
          </p:cNvPr>
          <p:cNvSpPr/>
          <p:nvPr/>
        </p:nvSpPr>
        <p:spPr>
          <a:xfrm>
            <a:off x="6174222" y="2214899"/>
            <a:ext cx="1585641" cy="308323"/>
          </a:xfrm>
          <a:prstGeom prst="ellipse">
            <a:avLst/>
          </a:prstGeom>
          <a:noFill/>
          <a:ln w="28575">
            <a:solidFill>
              <a:srgbClr val="31B0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highlight03">
            <a:extLst>
              <a:ext uri="{FF2B5EF4-FFF2-40B4-BE49-F238E27FC236}">
                <a16:creationId xmlns:a16="http://schemas.microsoft.com/office/drawing/2014/main" id="{86880D7D-5F96-4B65-B958-E262FA1BA40A}"/>
              </a:ext>
            </a:extLst>
          </p:cNvPr>
          <p:cNvSpPr/>
          <p:nvPr/>
        </p:nvSpPr>
        <p:spPr>
          <a:xfrm>
            <a:off x="946682" y="3144528"/>
            <a:ext cx="10633021" cy="1459745"/>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42007782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par>
                          <p:cTn id="13" fill="hold">
                            <p:stCondLst>
                              <p:cond delay="500"/>
                            </p:stCondLst>
                            <p:childTnLst>
                              <p:par>
                                <p:cTn id="14" presetID="21" presetClass="entr" presetSubtype="1"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heel(1)">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4"/>
                                        </p:tgtEl>
                                      </p:cBhvr>
                                    </p:animEffect>
                                    <p:set>
                                      <p:cBhvr>
                                        <p:cTn id="26" dur="1" fill="hold">
                                          <p:stCondLst>
                                            <p:cond delay="499"/>
                                          </p:stCondLst>
                                        </p:cTn>
                                        <p:tgtEl>
                                          <p:spTgt spid="14"/>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16"/>
                                        </p:tgtEl>
                                      </p:cBhvr>
                                    </p:animEffect>
                                    <p:set>
                                      <p:cBhvr>
                                        <p:cTn id="35" dur="1" fill="hold">
                                          <p:stCondLst>
                                            <p:cond delay="499"/>
                                          </p:stCondLst>
                                        </p:cTn>
                                        <p:tgtEl>
                                          <p:spTgt spid="16"/>
                                        </p:tgtEl>
                                        <p:attrNameLst>
                                          <p:attrName>style.visibility</p:attrName>
                                        </p:attrNameLst>
                                      </p:cBhvr>
                                      <p:to>
                                        <p:strVal val="hidden"/>
                                      </p:to>
                                    </p:se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p:stCondLst>
                              <p:cond delay="1000"/>
                            </p:stCondLst>
                            <p:childTnLst>
                              <p:par>
                                <p:cTn id="41" presetID="21" presetClass="entr" presetSubtype="1"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heel(1)">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right)">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12"/>
                                        </p:tgtEl>
                                      </p:cBhvr>
                                    </p:animEffect>
                                    <p:set>
                                      <p:cBhvr>
                                        <p:cTn id="58" dur="1" fill="hold">
                                          <p:stCondLst>
                                            <p:cond delay="499"/>
                                          </p:stCondLst>
                                        </p:cTn>
                                        <p:tgtEl>
                                          <p:spTgt spid="1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23"/>
                                        </p:tgtEl>
                                      </p:cBhvr>
                                    </p:animEffect>
                                    <p:set>
                                      <p:cBhvr>
                                        <p:cTn id="64" dur="1" fill="hold">
                                          <p:stCondLst>
                                            <p:cond delay="499"/>
                                          </p:stCondLst>
                                        </p:cTn>
                                        <p:tgtEl>
                                          <p:spTgt spid="23"/>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6"/>
                                        </p:tgtEl>
                                      </p:cBhvr>
                                    </p:animEffect>
                                    <p:set>
                                      <p:cBhvr>
                                        <p:cTn id="67" dur="1" fill="hold">
                                          <p:stCondLst>
                                            <p:cond delay="499"/>
                                          </p:stCondLst>
                                        </p:cTn>
                                        <p:tgtEl>
                                          <p:spTgt spid="26"/>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25"/>
                                        </p:tgtEl>
                                      </p:cBhvr>
                                    </p:animEffect>
                                    <p:set>
                                      <p:cBhvr>
                                        <p:cTn id="70" dur="1" fill="hold">
                                          <p:stCondLst>
                                            <p:cond delay="499"/>
                                          </p:stCondLst>
                                        </p:cTn>
                                        <p:tgtEl>
                                          <p:spTgt spid="25"/>
                                        </p:tgtEl>
                                        <p:attrNameLst>
                                          <p:attrName>style.visibility</p:attrName>
                                        </p:attrNameLst>
                                      </p:cBhvr>
                                      <p:to>
                                        <p:strVal val="hidden"/>
                                      </p:to>
                                    </p:set>
                                  </p:childTnLst>
                                </p:cTn>
                              </p:par>
                            </p:childTnLst>
                          </p:cTn>
                        </p:par>
                        <p:par>
                          <p:cTn id="71" fill="hold">
                            <p:stCondLst>
                              <p:cond delay="500"/>
                            </p:stCondLst>
                            <p:childTnLst>
                              <p:par>
                                <p:cTn id="72" presetID="21" presetClass="entr" presetSubtype="1"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heel(1)">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2" grpId="0" animBg="1"/>
      <p:bldP spid="12" grpId="1" animBg="1"/>
      <p:bldP spid="14" grpId="0" animBg="1"/>
      <p:bldP spid="14" grpId="1" animBg="1"/>
      <p:bldP spid="16" grpId="0" animBg="1"/>
      <p:bldP spid="16" grpId="1" animBg="1"/>
      <p:bldP spid="23" grpId="0" animBg="1"/>
      <p:bldP spid="23" grpId="1" animBg="1"/>
      <p:bldP spid="25" grpId="0" animBg="1"/>
      <p:bldP spid="25" grpId="1" animBg="1"/>
      <p:bldP spid="29" grpId="0" animBg="1"/>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7335" cy="611122"/>
            <a:chOff x="-1235" y="-815"/>
            <a:chExt cx="1197733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1950" cy="584775"/>
            </a:xfrm>
            <a:prstGeom prst="rect">
              <a:avLst/>
            </a:prstGeom>
            <a:noFill/>
          </p:spPr>
          <p:txBody>
            <a:bodyPr wrap="square">
              <a:spAutoFit/>
            </a:bodyPr>
            <a:lstStyle/>
            <a:p>
              <a:r>
                <a:rPr lang="en-GB" sz="3200" dirty="0">
                  <a:solidFill>
                    <a:srgbClr val="595959"/>
                  </a:solidFill>
                </a:rPr>
                <a:t>Summary</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3" name="numberText1">
            <a:extLst>
              <a:ext uri="{FF2B5EF4-FFF2-40B4-BE49-F238E27FC236}">
                <a16:creationId xmlns:a16="http://schemas.microsoft.com/office/drawing/2014/main" id="{CEE01566-1457-4265-95E4-5E0B9EC6A5D7}"/>
              </a:ext>
            </a:extLst>
          </p:cNvPr>
          <p:cNvSpPr txBox="1"/>
          <p:nvPr/>
        </p:nvSpPr>
        <p:spPr>
          <a:xfrm>
            <a:off x="917082" y="1608309"/>
            <a:ext cx="10162722"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marL="457200" indent="-457200" algn="l">
              <a:buFont typeface="+mj-lt"/>
              <a:buAutoNum type="arabicPeriod"/>
            </a:pPr>
            <a:r>
              <a:rPr lang="en-GB" sz="2400" dirty="0">
                <a:solidFill>
                  <a:schemeClr val="tx1">
                    <a:lumMod val="65000"/>
                    <a:lumOff val="35000"/>
                  </a:schemeClr>
                </a:solidFill>
              </a:rPr>
              <a:t>the first column shows the </a:t>
            </a:r>
            <a:r>
              <a:rPr lang="en-GB" sz="2400" b="1" dirty="0">
                <a:solidFill>
                  <a:schemeClr val="tx1">
                    <a:lumMod val="65000"/>
                    <a:lumOff val="35000"/>
                  </a:schemeClr>
                </a:solidFill>
              </a:rPr>
              <a:t>module</a:t>
            </a:r>
            <a:r>
              <a:rPr lang="en-GB" sz="2400" dirty="0">
                <a:solidFill>
                  <a:schemeClr val="tx1">
                    <a:lumMod val="65000"/>
                    <a:lumOff val="35000"/>
                  </a:schemeClr>
                </a:solidFill>
              </a:rPr>
              <a:t> and the </a:t>
            </a:r>
            <a:r>
              <a:rPr lang="en-GB" sz="2400" b="1" dirty="0">
                <a:solidFill>
                  <a:schemeClr val="tx1">
                    <a:lumMod val="65000"/>
                    <a:lumOff val="35000"/>
                  </a:schemeClr>
                </a:solidFill>
              </a:rPr>
              <a:t>type of question</a:t>
            </a:r>
            <a:endParaRPr lang="en-GB" sz="2400" dirty="0">
              <a:solidFill>
                <a:schemeClr val="tx1">
                  <a:lumMod val="65000"/>
                  <a:lumOff val="35000"/>
                </a:schemeClr>
              </a:solidFill>
            </a:endParaRPr>
          </a:p>
        </p:txBody>
      </p:sp>
      <p:sp>
        <p:nvSpPr>
          <p:cNvPr id="14" name="numberText2">
            <a:extLst>
              <a:ext uri="{FF2B5EF4-FFF2-40B4-BE49-F238E27FC236}">
                <a16:creationId xmlns:a16="http://schemas.microsoft.com/office/drawing/2014/main" id="{C733ED57-9FE8-4723-BF68-2952C7D99ECA}"/>
              </a:ext>
            </a:extLst>
          </p:cNvPr>
          <p:cNvSpPr txBox="1"/>
          <p:nvPr/>
        </p:nvSpPr>
        <p:spPr>
          <a:xfrm>
            <a:off x="917082" y="2333651"/>
            <a:ext cx="9798420"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marL="457200" indent="-457200" algn="l">
              <a:buFont typeface="+mj-lt"/>
              <a:buAutoNum type="arabicPeriod" startAt="2"/>
            </a:pPr>
            <a:r>
              <a:rPr lang="en-GB" sz="2400" dirty="0">
                <a:solidFill>
                  <a:schemeClr val="tx1">
                    <a:lumMod val="65000"/>
                    <a:lumOff val="35000"/>
                  </a:schemeClr>
                </a:solidFill>
              </a:rPr>
              <a:t>the second column shows the </a:t>
            </a:r>
            <a:r>
              <a:rPr lang="en-GB" sz="2400" b="1" dirty="0">
                <a:solidFill>
                  <a:schemeClr val="tx1">
                    <a:lumMod val="65000"/>
                    <a:lumOff val="35000"/>
                  </a:schemeClr>
                </a:solidFill>
              </a:rPr>
              <a:t>question</a:t>
            </a:r>
            <a:r>
              <a:rPr lang="en-GB" sz="2400" dirty="0">
                <a:solidFill>
                  <a:schemeClr val="tx1">
                    <a:lumMod val="65000"/>
                    <a:lumOff val="35000"/>
                  </a:schemeClr>
                </a:solidFill>
              </a:rPr>
              <a:t> or </a:t>
            </a:r>
            <a:r>
              <a:rPr lang="en-GB" sz="2400" b="1" dirty="0">
                <a:solidFill>
                  <a:schemeClr val="tx1">
                    <a:lumMod val="65000"/>
                    <a:lumOff val="35000"/>
                  </a:schemeClr>
                </a:solidFill>
              </a:rPr>
              <a:t>sub-question number</a:t>
            </a:r>
            <a:endParaRPr lang="en-GB" sz="2400" dirty="0">
              <a:solidFill>
                <a:schemeClr val="tx1">
                  <a:lumMod val="65000"/>
                  <a:lumOff val="35000"/>
                </a:schemeClr>
              </a:solidFill>
            </a:endParaRPr>
          </a:p>
        </p:txBody>
      </p:sp>
      <p:sp>
        <p:nvSpPr>
          <p:cNvPr id="15" name="numberText3">
            <a:extLst>
              <a:ext uri="{FF2B5EF4-FFF2-40B4-BE49-F238E27FC236}">
                <a16:creationId xmlns:a16="http://schemas.microsoft.com/office/drawing/2014/main" id="{B69AFAE3-BF0C-4BD4-84A5-2B9AECB23378}"/>
              </a:ext>
            </a:extLst>
          </p:cNvPr>
          <p:cNvSpPr txBox="1"/>
          <p:nvPr/>
        </p:nvSpPr>
        <p:spPr>
          <a:xfrm>
            <a:off x="917082" y="3058993"/>
            <a:ext cx="9981095"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marL="457200" indent="-457200" algn="l">
              <a:buFont typeface="+mj-lt"/>
              <a:buAutoNum type="arabicPeriod" startAt="3"/>
            </a:pPr>
            <a:r>
              <a:rPr lang="en-GB" sz="2400" dirty="0">
                <a:solidFill>
                  <a:schemeClr val="tx1">
                    <a:lumMod val="65000"/>
                    <a:lumOff val="35000"/>
                  </a:schemeClr>
                </a:solidFill>
              </a:rPr>
              <a:t>the third column shows the </a:t>
            </a:r>
            <a:r>
              <a:rPr lang="en-GB" sz="2400" b="1" dirty="0">
                <a:solidFill>
                  <a:schemeClr val="tx1">
                    <a:lumMod val="65000"/>
                    <a:lumOff val="35000"/>
                  </a:schemeClr>
                </a:solidFill>
              </a:rPr>
              <a:t>questions</a:t>
            </a:r>
            <a:r>
              <a:rPr lang="en-GB" sz="2400" dirty="0">
                <a:solidFill>
                  <a:schemeClr val="tx1">
                    <a:lumMod val="65000"/>
                    <a:lumOff val="35000"/>
                  </a:schemeClr>
                </a:solidFill>
              </a:rPr>
              <a:t> and the </a:t>
            </a:r>
            <a:r>
              <a:rPr lang="en-GB" sz="2400" b="1" dirty="0">
                <a:solidFill>
                  <a:schemeClr val="tx1">
                    <a:lumMod val="65000"/>
                    <a:lumOff val="35000"/>
                  </a:schemeClr>
                </a:solidFill>
              </a:rPr>
              <a:t>information</a:t>
            </a:r>
            <a:r>
              <a:rPr lang="en-GB" sz="2400" dirty="0">
                <a:solidFill>
                  <a:schemeClr val="tx1">
                    <a:lumMod val="65000"/>
                    <a:lumOff val="35000"/>
                  </a:schemeClr>
                </a:solidFill>
              </a:rPr>
              <a:t> provided to the respondent, as well as the </a:t>
            </a:r>
            <a:r>
              <a:rPr lang="en-GB" sz="2400" b="1" dirty="0">
                <a:solidFill>
                  <a:schemeClr val="tx1">
                    <a:lumMod val="65000"/>
                    <a:lumOff val="35000"/>
                  </a:schemeClr>
                </a:solidFill>
              </a:rPr>
              <a:t>instructions</a:t>
            </a:r>
            <a:r>
              <a:rPr lang="en-GB" sz="2400" dirty="0">
                <a:solidFill>
                  <a:schemeClr val="tx1">
                    <a:lumMod val="65000"/>
                    <a:lumOff val="35000"/>
                  </a:schemeClr>
                </a:solidFill>
              </a:rPr>
              <a:t> to the data collector</a:t>
            </a:r>
          </a:p>
        </p:txBody>
      </p:sp>
      <p:sp>
        <p:nvSpPr>
          <p:cNvPr id="24" name="numberText4">
            <a:extLst>
              <a:ext uri="{FF2B5EF4-FFF2-40B4-BE49-F238E27FC236}">
                <a16:creationId xmlns:a16="http://schemas.microsoft.com/office/drawing/2014/main" id="{D8D71117-9488-452E-9773-DD8842B768B1}"/>
              </a:ext>
            </a:extLst>
          </p:cNvPr>
          <p:cNvSpPr txBox="1"/>
          <p:nvPr/>
        </p:nvSpPr>
        <p:spPr>
          <a:xfrm>
            <a:off x="917082" y="4116734"/>
            <a:ext cx="9562702"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marL="457200" indent="-457200" algn="l">
              <a:buFont typeface="+mj-lt"/>
              <a:buAutoNum type="arabicPeriod" startAt="4"/>
            </a:pPr>
            <a:r>
              <a:rPr lang="en-GB" sz="2400" dirty="0">
                <a:solidFill>
                  <a:schemeClr val="tx1">
                    <a:lumMod val="65000"/>
                    <a:lumOff val="35000"/>
                  </a:schemeClr>
                </a:solidFill>
              </a:rPr>
              <a:t>the fourth column shows the </a:t>
            </a:r>
            <a:r>
              <a:rPr lang="en-GB" sz="2400" b="1" dirty="0">
                <a:solidFill>
                  <a:schemeClr val="tx1">
                    <a:lumMod val="65000"/>
                    <a:lumOff val="35000"/>
                  </a:schemeClr>
                </a:solidFill>
              </a:rPr>
              <a:t>responses</a:t>
            </a:r>
            <a:endParaRPr lang="en-GB" sz="2400" dirty="0">
              <a:solidFill>
                <a:schemeClr val="tx1">
                  <a:lumMod val="65000"/>
                  <a:lumOff val="35000"/>
                </a:schemeClr>
              </a:solidFill>
            </a:endParaRPr>
          </a:p>
        </p:txBody>
      </p:sp>
      <p:sp>
        <p:nvSpPr>
          <p:cNvPr id="25" name="numberText5">
            <a:extLst>
              <a:ext uri="{FF2B5EF4-FFF2-40B4-BE49-F238E27FC236}">
                <a16:creationId xmlns:a16="http://schemas.microsoft.com/office/drawing/2014/main" id="{227BF896-E8B5-41E3-B870-82AEA4CA7C99}"/>
              </a:ext>
            </a:extLst>
          </p:cNvPr>
          <p:cNvSpPr txBox="1"/>
          <p:nvPr/>
        </p:nvSpPr>
        <p:spPr>
          <a:xfrm>
            <a:off x="917082" y="4842076"/>
            <a:ext cx="9798420"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marL="457200" indent="-457200" algn="l">
              <a:buFont typeface="+mj-lt"/>
              <a:buAutoNum type="arabicPeriod" startAt="5"/>
            </a:pPr>
            <a:r>
              <a:rPr lang="en-GB" sz="2400" dirty="0">
                <a:solidFill>
                  <a:schemeClr val="tx1">
                    <a:lumMod val="65000"/>
                    <a:lumOff val="35000"/>
                  </a:schemeClr>
                </a:solidFill>
              </a:rPr>
              <a:t>the fifth column shows </a:t>
            </a:r>
            <a:r>
              <a:rPr lang="en-GB" sz="2400" b="1" dirty="0">
                <a:solidFill>
                  <a:schemeClr val="tx1">
                    <a:lumMod val="65000"/>
                    <a:lumOff val="35000"/>
                  </a:schemeClr>
                </a:solidFill>
              </a:rPr>
              <a:t>when and how to skip </a:t>
            </a:r>
            <a:r>
              <a:rPr lang="en-GB" sz="2400" dirty="0">
                <a:solidFill>
                  <a:schemeClr val="tx1">
                    <a:lumMod val="65000"/>
                    <a:lumOff val="35000"/>
                  </a:schemeClr>
                </a:solidFill>
              </a:rPr>
              <a:t>questions</a:t>
            </a:r>
          </a:p>
        </p:txBody>
      </p:sp>
    </p:spTree>
    <p:custDataLst>
      <p:tags r:id="rId1"/>
    </p:custDataLst>
    <p:extLst>
      <p:ext uri="{BB962C8B-B14F-4D97-AF65-F5344CB8AC3E}">
        <p14:creationId xmlns:p14="http://schemas.microsoft.com/office/powerpoint/2010/main" val="347990324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24" grpId="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776848"/>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You have now completed Unit 2.</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2" name="TextBox 11">
            <a:extLst>
              <a:ext uri="{FF2B5EF4-FFF2-40B4-BE49-F238E27FC236}">
                <a16:creationId xmlns:a16="http://schemas.microsoft.com/office/drawing/2014/main" id="{ED3E103A-B4A6-49A9-9DE5-C38654D1AF97}"/>
              </a:ext>
            </a:extLst>
          </p:cNvPr>
          <p:cNvSpPr txBox="1"/>
          <p:nvPr/>
        </p:nvSpPr>
        <p:spPr>
          <a:xfrm>
            <a:off x="3499200" y="3543310"/>
            <a:ext cx="7528029" cy="76040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Now try the practice exercise and the end of module quiz.</a:t>
            </a:r>
          </a:p>
        </p:txBody>
      </p:sp>
    </p:spTree>
    <p:custDataLst>
      <p:tags r:id="rId1"/>
    </p:custDataLst>
    <p:extLst>
      <p:ext uri="{BB962C8B-B14F-4D97-AF65-F5344CB8AC3E}">
        <p14:creationId xmlns:p14="http://schemas.microsoft.com/office/powerpoint/2010/main" val="7143635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611122"/>
            <a:chOff x="-1235" y="-815"/>
            <a:chExt cx="11979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4490" cy="584775"/>
            </a:xfrm>
            <a:prstGeom prst="rect">
              <a:avLst/>
            </a:prstGeom>
            <a:noFill/>
          </p:spPr>
          <p:txBody>
            <a:bodyPr wrap="square">
              <a:spAutoFit/>
            </a:bodyPr>
            <a:lstStyle/>
            <a:p>
              <a:r>
                <a:rPr lang="en-GB" sz="3200" dirty="0">
                  <a:solidFill>
                    <a:srgbClr val="595959"/>
                  </a:solidFill>
                </a:rPr>
                <a:t>Questionnaire structure</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13" name="Picture 12">
            <a:extLst>
              <a:ext uri="{FF2B5EF4-FFF2-40B4-BE49-F238E27FC236}">
                <a16:creationId xmlns:a16="http://schemas.microsoft.com/office/drawing/2014/main" id="{2DBC79C2-4C35-49FC-A5B3-3BC43AB126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1187" y="1660897"/>
            <a:ext cx="9047897" cy="4162592"/>
          </a:xfrm>
          <a:prstGeom prst="rect">
            <a:avLst/>
          </a:prstGeom>
        </p:spPr>
      </p:pic>
      <p:sp>
        <p:nvSpPr>
          <p:cNvPr id="26" name="Mod label">
            <a:extLst>
              <a:ext uri="{FF2B5EF4-FFF2-40B4-BE49-F238E27FC236}">
                <a16:creationId xmlns:a16="http://schemas.microsoft.com/office/drawing/2014/main" id="{B0A5AA90-FE58-4BD5-9076-F86D09EE73A6}"/>
              </a:ext>
            </a:extLst>
          </p:cNvPr>
          <p:cNvSpPr txBox="1"/>
          <p:nvPr/>
        </p:nvSpPr>
        <p:spPr>
          <a:xfrm>
            <a:off x="446904" y="1778074"/>
            <a:ext cx="2051852"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1. </a:t>
            </a:r>
            <a:r>
              <a:rPr lang="en-GB" sz="2400" b="1" dirty="0">
                <a:solidFill>
                  <a:srgbClr val="31B09C"/>
                </a:solidFill>
              </a:rPr>
              <a:t>Module</a:t>
            </a:r>
          </a:p>
        </p:txBody>
      </p:sp>
      <p:sp>
        <p:nvSpPr>
          <p:cNvPr id="27" name="No label">
            <a:extLst>
              <a:ext uri="{FF2B5EF4-FFF2-40B4-BE49-F238E27FC236}">
                <a16:creationId xmlns:a16="http://schemas.microsoft.com/office/drawing/2014/main" id="{8765A691-7E4B-4DCA-8E4D-9CED49F35F1D}"/>
              </a:ext>
            </a:extLst>
          </p:cNvPr>
          <p:cNvSpPr txBox="1"/>
          <p:nvPr/>
        </p:nvSpPr>
        <p:spPr>
          <a:xfrm>
            <a:off x="468566" y="2408244"/>
            <a:ext cx="1792765"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2. </a:t>
            </a:r>
            <a:r>
              <a:rPr lang="en-GB" sz="2400" b="1" dirty="0">
                <a:solidFill>
                  <a:srgbClr val="31B09C"/>
                </a:solidFill>
              </a:rPr>
              <a:t>No.</a:t>
            </a:r>
          </a:p>
        </p:txBody>
      </p:sp>
      <p:sp>
        <p:nvSpPr>
          <p:cNvPr id="28" name="question label">
            <a:extLst>
              <a:ext uri="{FF2B5EF4-FFF2-40B4-BE49-F238E27FC236}">
                <a16:creationId xmlns:a16="http://schemas.microsoft.com/office/drawing/2014/main" id="{C84E4B25-7503-424A-8BE6-90D67CEE27BC}"/>
              </a:ext>
            </a:extLst>
          </p:cNvPr>
          <p:cNvSpPr txBox="1"/>
          <p:nvPr/>
        </p:nvSpPr>
        <p:spPr>
          <a:xfrm>
            <a:off x="432916" y="3032283"/>
            <a:ext cx="2219150"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3. </a:t>
            </a:r>
            <a:r>
              <a:rPr lang="en-GB" sz="2400" b="1" dirty="0">
                <a:solidFill>
                  <a:srgbClr val="31B09C"/>
                </a:solidFill>
              </a:rPr>
              <a:t>Question</a:t>
            </a:r>
          </a:p>
        </p:txBody>
      </p:sp>
      <p:sp>
        <p:nvSpPr>
          <p:cNvPr id="29" name="response label">
            <a:extLst>
              <a:ext uri="{FF2B5EF4-FFF2-40B4-BE49-F238E27FC236}">
                <a16:creationId xmlns:a16="http://schemas.microsoft.com/office/drawing/2014/main" id="{ADD5B6C5-C62D-4754-9EB5-7C5EA24C8852}"/>
              </a:ext>
            </a:extLst>
          </p:cNvPr>
          <p:cNvSpPr txBox="1"/>
          <p:nvPr/>
        </p:nvSpPr>
        <p:spPr>
          <a:xfrm>
            <a:off x="432916" y="3656322"/>
            <a:ext cx="2219150"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4. </a:t>
            </a:r>
            <a:r>
              <a:rPr lang="en-GB" sz="2400" b="1" dirty="0">
                <a:solidFill>
                  <a:srgbClr val="31B09C"/>
                </a:solidFill>
              </a:rPr>
              <a:t>Response</a:t>
            </a:r>
          </a:p>
        </p:txBody>
      </p:sp>
      <p:sp>
        <p:nvSpPr>
          <p:cNvPr id="30" name="skip label">
            <a:extLst>
              <a:ext uri="{FF2B5EF4-FFF2-40B4-BE49-F238E27FC236}">
                <a16:creationId xmlns:a16="http://schemas.microsoft.com/office/drawing/2014/main" id="{68210A21-875F-4DCD-B1BC-F42C5B10A1D9}"/>
              </a:ext>
            </a:extLst>
          </p:cNvPr>
          <p:cNvSpPr txBox="1"/>
          <p:nvPr/>
        </p:nvSpPr>
        <p:spPr>
          <a:xfrm>
            <a:off x="449436" y="4280361"/>
            <a:ext cx="202156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5. </a:t>
            </a:r>
            <a:r>
              <a:rPr lang="en-GB" sz="2400" b="1" dirty="0">
                <a:solidFill>
                  <a:srgbClr val="31B09C"/>
                </a:solidFill>
              </a:rPr>
              <a:t>Skip</a:t>
            </a:r>
          </a:p>
        </p:txBody>
      </p:sp>
      <p:sp>
        <p:nvSpPr>
          <p:cNvPr id="14" name="mod highlight 01">
            <a:extLst>
              <a:ext uri="{FF2B5EF4-FFF2-40B4-BE49-F238E27FC236}">
                <a16:creationId xmlns:a16="http://schemas.microsoft.com/office/drawing/2014/main" id="{46891F53-0FBD-4260-A09D-28D567DF9405}"/>
              </a:ext>
            </a:extLst>
          </p:cNvPr>
          <p:cNvSpPr/>
          <p:nvPr/>
        </p:nvSpPr>
        <p:spPr>
          <a:xfrm>
            <a:off x="2738946" y="1671060"/>
            <a:ext cx="709509" cy="4147057"/>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no highlight 02">
            <a:extLst>
              <a:ext uri="{FF2B5EF4-FFF2-40B4-BE49-F238E27FC236}">
                <a16:creationId xmlns:a16="http://schemas.microsoft.com/office/drawing/2014/main" id="{34DB53FE-C368-46C2-9082-4A0EFE8254F7}"/>
              </a:ext>
            </a:extLst>
          </p:cNvPr>
          <p:cNvSpPr/>
          <p:nvPr/>
        </p:nvSpPr>
        <p:spPr>
          <a:xfrm>
            <a:off x="3456283" y="1668592"/>
            <a:ext cx="564319" cy="4147200"/>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question highlight 03">
            <a:extLst>
              <a:ext uri="{FF2B5EF4-FFF2-40B4-BE49-F238E27FC236}">
                <a16:creationId xmlns:a16="http://schemas.microsoft.com/office/drawing/2014/main" id="{58C58160-786C-4EB6-A657-BBC0EEE53441}"/>
              </a:ext>
            </a:extLst>
          </p:cNvPr>
          <p:cNvSpPr/>
          <p:nvPr/>
        </p:nvSpPr>
        <p:spPr>
          <a:xfrm>
            <a:off x="4028430" y="1679230"/>
            <a:ext cx="3125764" cy="4147200"/>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sponse highlight 04">
            <a:extLst>
              <a:ext uri="{FF2B5EF4-FFF2-40B4-BE49-F238E27FC236}">
                <a16:creationId xmlns:a16="http://schemas.microsoft.com/office/drawing/2014/main" id="{307B2DCA-778D-4564-820B-25725080D8D9}"/>
              </a:ext>
            </a:extLst>
          </p:cNvPr>
          <p:cNvSpPr/>
          <p:nvPr/>
        </p:nvSpPr>
        <p:spPr>
          <a:xfrm>
            <a:off x="7154195" y="1679231"/>
            <a:ext cx="3758400" cy="4147200"/>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kip highlight 05">
            <a:extLst>
              <a:ext uri="{FF2B5EF4-FFF2-40B4-BE49-F238E27FC236}">
                <a16:creationId xmlns:a16="http://schemas.microsoft.com/office/drawing/2014/main" id="{CDD43B85-8F93-4977-A71F-A1B98B48960E}"/>
              </a:ext>
            </a:extLst>
          </p:cNvPr>
          <p:cNvSpPr/>
          <p:nvPr/>
        </p:nvSpPr>
        <p:spPr>
          <a:xfrm>
            <a:off x="10917493" y="1679230"/>
            <a:ext cx="825071" cy="4147200"/>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1 mod">
            <a:extLst>
              <a:ext uri="{FF2B5EF4-FFF2-40B4-BE49-F238E27FC236}">
                <a16:creationId xmlns:a16="http://schemas.microsoft.com/office/drawing/2014/main" id="{5E0E1D2D-8F1D-43F6-A7DB-3494073F412D}"/>
              </a:ext>
            </a:extLst>
          </p:cNvPr>
          <p:cNvSpPr/>
          <p:nvPr/>
        </p:nvSpPr>
        <p:spPr>
          <a:xfrm rot="5400000" flipV="1">
            <a:off x="2846054" y="1066651"/>
            <a:ext cx="565311" cy="432073"/>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arrow 2 no">
            <a:extLst>
              <a:ext uri="{FF2B5EF4-FFF2-40B4-BE49-F238E27FC236}">
                <a16:creationId xmlns:a16="http://schemas.microsoft.com/office/drawing/2014/main" id="{6B1A7ACC-3847-4D34-9337-792CED1BFC7F}"/>
              </a:ext>
            </a:extLst>
          </p:cNvPr>
          <p:cNvSpPr/>
          <p:nvPr/>
        </p:nvSpPr>
        <p:spPr>
          <a:xfrm rot="5400000" flipV="1">
            <a:off x="3521910" y="1066651"/>
            <a:ext cx="565311" cy="432073"/>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arrow 3 question">
            <a:extLst>
              <a:ext uri="{FF2B5EF4-FFF2-40B4-BE49-F238E27FC236}">
                <a16:creationId xmlns:a16="http://schemas.microsoft.com/office/drawing/2014/main" id="{A92818D9-7865-4710-9F79-0D094FA313F1}"/>
              </a:ext>
            </a:extLst>
          </p:cNvPr>
          <p:cNvSpPr/>
          <p:nvPr/>
        </p:nvSpPr>
        <p:spPr>
          <a:xfrm rot="5400000" flipV="1">
            <a:off x="5336138" y="1066650"/>
            <a:ext cx="565311" cy="432073"/>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arrow 4 response">
            <a:extLst>
              <a:ext uri="{FF2B5EF4-FFF2-40B4-BE49-F238E27FC236}">
                <a16:creationId xmlns:a16="http://schemas.microsoft.com/office/drawing/2014/main" id="{6E9B72F1-0909-42ED-95E2-26402A521893}"/>
              </a:ext>
            </a:extLst>
          </p:cNvPr>
          <p:cNvSpPr/>
          <p:nvPr/>
        </p:nvSpPr>
        <p:spPr>
          <a:xfrm rot="5400000" flipV="1">
            <a:off x="8750739" y="1066649"/>
            <a:ext cx="565311" cy="432073"/>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arrow 5 skip">
            <a:extLst>
              <a:ext uri="{FF2B5EF4-FFF2-40B4-BE49-F238E27FC236}">
                <a16:creationId xmlns:a16="http://schemas.microsoft.com/office/drawing/2014/main" id="{8A5EC7F3-E6DC-4319-94DA-B00EF4D619B6}"/>
              </a:ext>
            </a:extLst>
          </p:cNvPr>
          <p:cNvSpPr/>
          <p:nvPr/>
        </p:nvSpPr>
        <p:spPr>
          <a:xfrm rot="5400000" flipV="1">
            <a:off x="11047372" y="1066649"/>
            <a:ext cx="565311" cy="432073"/>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custDataLst>
      <p:tags r:id="rId1"/>
    </p:custDataLst>
    <p:extLst>
      <p:ext uri="{BB962C8B-B14F-4D97-AF65-F5344CB8AC3E}">
        <p14:creationId xmlns:p14="http://schemas.microsoft.com/office/powerpoint/2010/main" val="343897371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up)">
                                      <p:cBhvr>
                                        <p:cTn id="26" dur="500"/>
                                        <p:tgtEl>
                                          <p:spTgt spid="22"/>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5"/>
                                        </p:tgtEl>
                                      </p:cBhvr>
                                    </p:animEffect>
                                    <p:set>
                                      <p:cBhvr>
                                        <p:cTn id="38" dur="1" fill="hold">
                                          <p:stCondLst>
                                            <p:cond delay="499"/>
                                          </p:stCondLst>
                                        </p:cTn>
                                        <p:tgtEl>
                                          <p:spTgt spid="15"/>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2"/>
                                        </p:tgtEl>
                                      </p:cBhvr>
                                    </p:animEffect>
                                    <p:set>
                                      <p:cBhvr>
                                        <p:cTn id="41" dur="1" fill="hold">
                                          <p:stCondLst>
                                            <p:cond delay="499"/>
                                          </p:stCondLst>
                                        </p:cTn>
                                        <p:tgtEl>
                                          <p:spTgt spid="22"/>
                                        </p:tgtEl>
                                        <p:attrNameLst>
                                          <p:attrName>style.visibility</p:attrName>
                                        </p:attrNameLst>
                                      </p:cBhvr>
                                      <p:to>
                                        <p:strVal val="hidden"/>
                                      </p:to>
                                    </p:set>
                                  </p:childTnLst>
                                </p:cTn>
                              </p:par>
                            </p:childTnLst>
                          </p:cTn>
                        </p:par>
                        <p:par>
                          <p:cTn id="42" fill="hold">
                            <p:stCondLst>
                              <p:cond delay="500"/>
                            </p:stCondLst>
                            <p:childTnLst>
                              <p:par>
                                <p:cTn id="43" presetID="22" presetClass="entr" presetSubtype="1"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500"/>
                                        <p:tgtEl>
                                          <p:spTgt spid="23"/>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3"/>
                                        </p:tgtEl>
                                      </p:cBhvr>
                                    </p:animEffect>
                                    <p:set>
                                      <p:cBhvr>
                                        <p:cTn id="60" dur="1" fill="hold">
                                          <p:stCondLst>
                                            <p:cond delay="499"/>
                                          </p:stCondLst>
                                        </p:cTn>
                                        <p:tgtEl>
                                          <p:spTgt spid="23"/>
                                        </p:tgtEl>
                                        <p:attrNameLst>
                                          <p:attrName>style.visibility</p:attrName>
                                        </p:attrNameLst>
                                      </p:cBhvr>
                                      <p:to>
                                        <p:strVal val="hidden"/>
                                      </p:to>
                                    </p:set>
                                  </p:childTnLst>
                                </p:cTn>
                              </p:par>
                            </p:childTnLst>
                          </p:cTn>
                        </p:par>
                        <p:par>
                          <p:cTn id="61" fill="hold">
                            <p:stCondLst>
                              <p:cond delay="500"/>
                            </p:stCondLst>
                            <p:childTnLst>
                              <p:par>
                                <p:cTn id="62" presetID="22" presetClass="entr" presetSubtype="1" fill="hold" grpId="0" nodeType="after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wipe(up)">
                                      <p:cBhvr>
                                        <p:cTn id="64" dur="500"/>
                                        <p:tgtEl>
                                          <p:spTgt spid="24"/>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24"/>
                                        </p:tgtEl>
                                      </p:cBhvr>
                                    </p:animEffect>
                                    <p:set>
                                      <p:cBhvr>
                                        <p:cTn id="76" dur="1" fill="hold">
                                          <p:stCondLst>
                                            <p:cond delay="499"/>
                                          </p:stCondLst>
                                        </p:cTn>
                                        <p:tgtEl>
                                          <p:spTgt spid="24"/>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500"/>
                                        <p:tgtEl>
                                          <p:spTgt spid="17"/>
                                        </p:tgtEl>
                                      </p:cBhvr>
                                    </p:animEffect>
                                    <p:set>
                                      <p:cBhvr>
                                        <p:cTn id="81" dur="1" fill="hold">
                                          <p:stCondLst>
                                            <p:cond delay="499"/>
                                          </p:stCondLst>
                                        </p:cTn>
                                        <p:tgtEl>
                                          <p:spTgt spid="17"/>
                                        </p:tgtEl>
                                        <p:attrNameLst>
                                          <p:attrName>style.visibility</p:attrName>
                                        </p:attrNameLst>
                                      </p:cBhvr>
                                      <p:to>
                                        <p:strVal val="hidden"/>
                                      </p:to>
                                    </p:set>
                                  </p:childTnLst>
                                </p:cTn>
                              </p:par>
                            </p:childTnLst>
                          </p:cTn>
                        </p:par>
                        <p:par>
                          <p:cTn id="82" fill="hold">
                            <p:stCondLst>
                              <p:cond delay="500"/>
                            </p:stCondLst>
                            <p:childTnLst>
                              <p:par>
                                <p:cTn id="83" presetID="22" presetClass="entr" presetSubtype="1" fill="hold" grpId="0" nodeType="after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wipe(up)">
                                      <p:cBhvr>
                                        <p:cTn id="85" dur="500"/>
                                        <p:tgtEl>
                                          <p:spTgt spid="32"/>
                                        </p:tgtEl>
                                      </p:cBhvr>
                                    </p:animEffect>
                                  </p:childTnLst>
                                </p:cTn>
                              </p:par>
                            </p:childTnLst>
                          </p:cTn>
                        </p:par>
                        <p:par>
                          <p:cTn id="86" fill="hold">
                            <p:stCondLst>
                              <p:cond delay="1000"/>
                            </p:stCondLst>
                            <p:childTnLst>
                              <p:par>
                                <p:cTn id="87" presetID="10" presetClass="entr" presetSubtype="0" fill="hold" grpId="0" nodeType="after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14" grpId="0" animBg="1"/>
      <p:bldP spid="14" grpId="1" animBg="1"/>
      <p:bldP spid="15" grpId="0" animBg="1"/>
      <p:bldP spid="15" grpId="1" animBg="1"/>
      <p:bldP spid="16" grpId="0" animBg="1"/>
      <p:bldP spid="16" grpId="1" animBg="1"/>
      <p:bldP spid="17" grpId="0" animBg="1"/>
      <p:bldP spid="17" grpId="1" animBg="1"/>
      <p:bldP spid="31" grpId="0" animBg="1"/>
      <p:bldP spid="18" grpId="0" animBg="1"/>
      <p:bldP spid="18" grpId="1" animBg="1"/>
      <p:bldP spid="22" grpId="0" animBg="1"/>
      <p:bldP spid="22" grpId="1" animBg="1"/>
      <p:bldP spid="23" grpId="0" animBg="1"/>
      <p:bldP spid="23" grpId="1" animBg="1"/>
      <p:bldP spid="24" grpId="0" animBg="1"/>
      <p:bldP spid="24" grpId="1" animBg="1"/>
      <p:bldP spid="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611122"/>
            <a:chOff x="-1235" y="-815"/>
            <a:chExt cx="11979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4490" cy="584775"/>
            </a:xfrm>
            <a:prstGeom prst="rect">
              <a:avLst/>
            </a:prstGeom>
            <a:noFill/>
          </p:spPr>
          <p:txBody>
            <a:bodyPr wrap="square">
              <a:spAutoFit/>
            </a:bodyPr>
            <a:lstStyle/>
            <a:p>
              <a:r>
                <a:rPr lang="en-GB" sz="3200" dirty="0">
                  <a:solidFill>
                    <a:srgbClr val="595959"/>
                  </a:solidFill>
                </a:rPr>
                <a:t>Column 1: Module</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13" name="Picture 12">
            <a:extLst>
              <a:ext uri="{FF2B5EF4-FFF2-40B4-BE49-F238E27FC236}">
                <a16:creationId xmlns:a16="http://schemas.microsoft.com/office/drawing/2014/main" id="{2DBC79C2-4C35-49FC-A5B3-3BC43AB126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9371" y="2288719"/>
            <a:ext cx="8570206" cy="2008136"/>
          </a:xfrm>
          <a:prstGeom prst="rect">
            <a:avLst/>
          </a:prstGeom>
        </p:spPr>
      </p:pic>
      <p:sp>
        <p:nvSpPr>
          <p:cNvPr id="26" name="Mod letter label">
            <a:extLst>
              <a:ext uri="{FF2B5EF4-FFF2-40B4-BE49-F238E27FC236}">
                <a16:creationId xmlns:a16="http://schemas.microsoft.com/office/drawing/2014/main" id="{B0A5AA90-FE58-4BD5-9076-F86D09EE73A6}"/>
              </a:ext>
            </a:extLst>
          </p:cNvPr>
          <p:cNvSpPr txBox="1"/>
          <p:nvPr/>
        </p:nvSpPr>
        <p:spPr>
          <a:xfrm>
            <a:off x="609313" y="2590512"/>
            <a:ext cx="2051852"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rgbClr val="31B09C"/>
                </a:solidFill>
              </a:rPr>
              <a:t>Module</a:t>
            </a:r>
          </a:p>
        </p:txBody>
      </p:sp>
      <p:sp>
        <p:nvSpPr>
          <p:cNvPr id="27" name="kind of qu label">
            <a:extLst>
              <a:ext uri="{FF2B5EF4-FFF2-40B4-BE49-F238E27FC236}">
                <a16:creationId xmlns:a16="http://schemas.microsoft.com/office/drawing/2014/main" id="{8765A691-7E4B-4DCA-8E4D-9CED49F35F1D}"/>
              </a:ext>
            </a:extLst>
          </p:cNvPr>
          <p:cNvSpPr txBox="1"/>
          <p:nvPr/>
        </p:nvSpPr>
        <p:spPr>
          <a:xfrm>
            <a:off x="2626446" y="4819278"/>
            <a:ext cx="2892286"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rgbClr val="31B09C"/>
                </a:solidFill>
              </a:rPr>
              <a:t>Type of question </a:t>
            </a:r>
            <a:r>
              <a:rPr lang="en-GB" sz="2400" dirty="0">
                <a:solidFill>
                  <a:srgbClr val="31B09C"/>
                </a:solidFill>
              </a:rPr>
              <a:t>(Core or Additional)</a:t>
            </a:r>
            <a:endParaRPr lang="en-GB" sz="2400" b="1" dirty="0">
              <a:solidFill>
                <a:srgbClr val="31B09C"/>
              </a:solidFill>
            </a:endParaRPr>
          </a:p>
        </p:txBody>
      </p:sp>
      <p:sp>
        <p:nvSpPr>
          <p:cNvPr id="14" name="mod highlight 01">
            <a:extLst>
              <a:ext uri="{FF2B5EF4-FFF2-40B4-BE49-F238E27FC236}">
                <a16:creationId xmlns:a16="http://schemas.microsoft.com/office/drawing/2014/main" id="{46891F53-0FBD-4260-A09D-28D567DF9405}"/>
              </a:ext>
            </a:extLst>
          </p:cNvPr>
          <p:cNvSpPr/>
          <p:nvPr/>
        </p:nvSpPr>
        <p:spPr>
          <a:xfrm>
            <a:off x="3059370" y="2282812"/>
            <a:ext cx="1395063" cy="2008137"/>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wo letters underscore">
            <a:extLst>
              <a:ext uri="{FF2B5EF4-FFF2-40B4-BE49-F238E27FC236}">
                <a16:creationId xmlns:a16="http://schemas.microsoft.com/office/drawing/2014/main" id="{B25B696E-8EC4-43AD-8EF7-7255651C7B0B}"/>
              </a:ext>
            </a:extLst>
          </p:cNvPr>
          <p:cNvSpPr/>
          <p:nvPr/>
        </p:nvSpPr>
        <p:spPr>
          <a:xfrm>
            <a:off x="3535259" y="2910634"/>
            <a:ext cx="521156" cy="265657"/>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irst letter highlight">
            <a:extLst>
              <a:ext uri="{FF2B5EF4-FFF2-40B4-BE49-F238E27FC236}">
                <a16:creationId xmlns:a16="http://schemas.microsoft.com/office/drawing/2014/main" id="{34DB53FE-C368-46C2-9082-4A0EFE8254F7}"/>
              </a:ext>
            </a:extLst>
          </p:cNvPr>
          <p:cNvSpPr/>
          <p:nvPr/>
        </p:nvSpPr>
        <p:spPr>
          <a:xfrm>
            <a:off x="3532295" y="2908906"/>
            <a:ext cx="228414" cy="267385"/>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econd letter highlight">
            <a:extLst>
              <a:ext uri="{FF2B5EF4-FFF2-40B4-BE49-F238E27FC236}">
                <a16:creationId xmlns:a16="http://schemas.microsoft.com/office/drawing/2014/main" id="{58C58160-786C-4EB6-A657-BBC0EEE53441}"/>
              </a:ext>
            </a:extLst>
          </p:cNvPr>
          <p:cNvSpPr/>
          <p:nvPr/>
        </p:nvSpPr>
        <p:spPr>
          <a:xfrm>
            <a:off x="3840114" y="2914362"/>
            <a:ext cx="216298" cy="261930"/>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 name="Straight Arrow Connector 2">
            <a:extLst>
              <a:ext uri="{FF2B5EF4-FFF2-40B4-BE49-F238E27FC236}">
                <a16:creationId xmlns:a16="http://schemas.microsoft.com/office/drawing/2014/main" id="{26669370-926A-46D4-AD26-15D6107C60AE}"/>
              </a:ext>
            </a:extLst>
          </p:cNvPr>
          <p:cNvCxnSpPr>
            <a:cxnSpLocks/>
          </p:cNvCxnSpPr>
          <p:nvPr/>
        </p:nvCxnSpPr>
        <p:spPr>
          <a:xfrm>
            <a:off x="1922026" y="2817048"/>
            <a:ext cx="1572468" cy="2673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568ED62-A4E6-4EA0-A2FB-CF44C38F6436}"/>
              </a:ext>
            </a:extLst>
          </p:cNvPr>
          <p:cNvCxnSpPr>
            <a:cxnSpLocks/>
          </p:cNvCxnSpPr>
          <p:nvPr/>
        </p:nvCxnSpPr>
        <p:spPr>
          <a:xfrm flipV="1">
            <a:off x="3988147" y="3258233"/>
            <a:ext cx="0" cy="14932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5480567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4"/>
                                        </p:tgtEl>
                                      </p:cBhvr>
                                    </p:animEffect>
                                    <p:set>
                                      <p:cBhvr>
                                        <p:cTn id="21" dur="1" fill="hold">
                                          <p:stCondLst>
                                            <p:cond delay="499"/>
                                          </p:stCondLst>
                                        </p:cTn>
                                        <p:tgtEl>
                                          <p:spTgt spid="34"/>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22" presetClass="entr" presetSubtype="8"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26"/>
                                        </p:tgtEl>
                                      </p:cBhvr>
                                    </p:animEffect>
                                    <p:set>
                                      <p:cBhvr>
                                        <p:cTn id="39" dur="1" fill="hold">
                                          <p:stCondLst>
                                            <p:cond delay="499"/>
                                          </p:stCondLst>
                                        </p:cTn>
                                        <p:tgtEl>
                                          <p:spTgt spid="2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22" presetClass="entr" presetSubtype="4" fill="hold"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down)">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7"/>
                                        </p:tgtEl>
                                      </p:cBhvr>
                                    </p:animEffect>
                                    <p:set>
                                      <p:cBhvr>
                                        <p:cTn id="60" dur="1" fill="hold">
                                          <p:stCondLst>
                                            <p:cond delay="499"/>
                                          </p:stCondLst>
                                        </p:cTn>
                                        <p:tgtEl>
                                          <p:spTgt spid="27"/>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6"/>
                                        </p:tgtEl>
                                      </p:cBhvr>
                                    </p:animEffect>
                                    <p:set>
                                      <p:cBhvr>
                                        <p:cTn id="63" dur="1" fill="hold">
                                          <p:stCondLst>
                                            <p:cond delay="499"/>
                                          </p:stCondLst>
                                        </p:cTn>
                                        <p:tgtEl>
                                          <p:spTgt spid="6"/>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2" nodeType="click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7" grpId="0"/>
      <p:bldP spid="27" grpId="1"/>
      <p:bldP spid="14" grpId="0" animBg="1"/>
      <p:bldP spid="14" grpId="1" animBg="1"/>
      <p:bldP spid="34" grpId="0" animBg="1"/>
      <p:bldP spid="34" grpId="1" animBg="1"/>
      <p:bldP spid="34" grpId="2" animBg="1"/>
      <p:bldP spid="15" grpId="0" animBg="1"/>
      <p:bldP spid="15" grpId="1" animBg="1"/>
      <p:bldP spid="16" grpId="0" animBg="1"/>
      <p:bldP spid="1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611122"/>
            <a:chOff x="-1235" y="-815"/>
            <a:chExt cx="11979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4490" cy="584775"/>
            </a:xfrm>
            <a:prstGeom prst="rect">
              <a:avLst/>
            </a:prstGeom>
            <a:noFill/>
          </p:spPr>
          <p:txBody>
            <a:bodyPr wrap="square">
              <a:spAutoFit/>
            </a:bodyPr>
            <a:lstStyle/>
            <a:p>
              <a:r>
                <a:rPr lang="en-GB" sz="3200" dirty="0">
                  <a:solidFill>
                    <a:srgbClr val="595959"/>
                  </a:solidFill>
                </a:rPr>
                <a:t>Column 2: No. (Number)</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13" name="Picture 12">
            <a:extLst>
              <a:ext uri="{FF2B5EF4-FFF2-40B4-BE49-F238E27FC236}">
                <a16:creationId xmlns:a16="http://schemas.microsoft.com/office/drawing/2014/main" id="{2DBC79C2-4C35-49FC-A5B3-3BC43AB126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4217" y="2199839"/>
            <a:ext cx="8650800" cy="2458321"/>
          </a:xfrm>
          <a:prstGeom prst="rect">
            <a:avLst/>
          </a:prstGeom>
        </p:spPr>
      </p:pic>
      <p:sp>
        <p:nvSpPr>
          <p:cNvPr id="26" name="Mod letter label">
            <a:extLst>
              <a:ext uri="{FF2B5EF4-FFF2-40B4-BE49-F238E27FC236}">
                <a16:creationId xmlns:a16="http://schemas.microsoft.com/office/drawing/2014/main" id="{B0A5AA90-FE58-4BD5-9076-F86D09EE73A6}"/>
              </a:ext>
            </a:extLst>
          </p:cNvPr>
          <p:cNvSpPr txBox="1"/>
          <p:nvPr/>
        </p:nvSpPr>
        <p:spPr>
          <a:xfrm>
            <a:off x="1173054" y="1205319"/>
            <a:ext cx="2543462"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rgbClr val="31B09C"/>
                </a:solidFill>
              </a:rPr>
              <a:t>Main question number: 1204</a:t>
            </a:r>
          </a:p>
        </p:txBody>
      </p:sp>
      <p:sp>
        <p:nvSpPr>
          <p:cNvPr id="14" name="no highlight 01">
            <a:extLst>
              <a:ext uri="{FF2B5EF4-FFF2-40B4-BE49-F238E27FC236}">
                <a16:creationId xmlns:a16="http://schemas.microsoft.com/office/drawing/2014/main" id="{46891F53-0FBD-4260-A09D-28D567DF9405}"/>
              </a:ext>
            </a:extLst>
          </p:cNvPr>
          <p:cNvSpPr/>
          <p:nvPr/>
        </p:nvSpPr>
        <p:spPr>
          <a:xfrm>
            <a:off x="3574192" y="2245375"/>
            <a:ext cx="1070993" cy="2412785"/>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 name="Straight Arrow Connector 2">
            <a:extLst>
              <a:ext uri="{FF2B5EF4-FFF2-40B4-BE49-F238E27FC236}">
                <a16:creationId xmlns:a16="http://schemas.microsoft.com/office/drawing/2014/main" id="{26669370-926A-46D4-AD26-15D6107C60AE}"/>
              </a:ext>
            </a:extLst>
          </p:cNvPr>
          <p:cNvCxnSpPr>
            <a:cxnSpLocks/>
          </p:cNvCxnSpPr>
          <p:nvPr/>
        </p:nvCxnSpPr>
        <p:spPr>
          <a:xfrm>
            <a:off x="3331028" y="1775135"/>
            <a:ext cx="509452" cy="5761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1204 highlight">
            <a:extLst>
              <a:ext uri="{FF2B5EF4-FFF2-40B4-BE49-F238E27FC236}">
                <a16:creationId xmlns:a16="http://schemas.microsoft.com/office/drawing/2014/main" id="{30204705-3A66-4107-A9F1-F42FA6E9DA2A}"/>
              </a:ext>
            </a:extLst>
          </p:cNvPr>
          <p:cNvSpPr/>
          <p:nvPr/>
        </p:nvSpPr>
        <p:spPr>
          <a:xfrm>
            <a:off x="3581567" y="2245376"/>
            <a:ext cx="1070993" cy="829513"/>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1204 plus question highlight">
            <a:extLst>
              <a:ext uri="{FF2B5EF4-FFF2-40B4-BE49-F238E27FC236}">
                <a16:creationId xmlns:a16="http://schemas.microsoft.com/office/drawing/2014/main" id="{3F670C23-AEB2-4070-98CA-007DB57B804E}"/>
              </a:ext>
            </a:extLst>
          </p:cNvPr>
          <p:cNvSpPr/>
          <p:nvPr/>
        </p:nvSpPr>
        <p:spPr>
          <a:xfrm>
            <a:off x="4661055" y="2245375"/>
            <a:ext cx="5983962" cy="829514"/>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4441472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4" grpId="0" animBg="1"/>
      <p:bldP spid="14" grpId="1" animBg="1"/>
      <p:bldP spid="28"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611122"/>
            <a:chOff x="-1235" y="-815"/>
            <a:chExt cx="11979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4490" cy="584775"/>
            </a:xfrm>
            <a:prstGeom prst="rect">
              <a:avLst/>
            </a:prstGeom>
            <a:noFill/>
          </p:spPr>
          <p:txBody>
            <a:bodyPr wrap="square">
              <a:spAutoFit/>
            </a:bodyPr>
            <a:lstStyle/>
            <a:p>
              <a:r>
                <a:rPr lang="en-GB" sz="3200" dirty="0">
                  <a:solidFill>
                    <a:srgbClr val="595959"/>
                  </a:solidFill>
                </a:rPr>
                <a:t>Column 2: No. (Number)</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13" name="Picture 12">
            <a:extLst>
              <a:ext uri="{FF2B5EF4-FFF2-40B4-BE49-F238E27FC236}">
                <a16:creationId xmlns:a16="http://schemas.microsoft.com/office/drawing/2014/main" id="{2DBC79C2-4C35-49FC-A5B3-3BC43AB126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4400" y="2199600"/>
            <a:ext cx="8650800" cy="2458321"/>
          </a:xfrm>
          <a:prstGeom prst="rect">
            <a:avLst/>
          </a:prstGeom>
        </p:spPr>
      </p:pic>
      <p:sp>
        <p:nvSpPr>
          <p:cNvPr id="27" name="kind of qu label">
            <a:extLst>
              <a:ext uri="{FF2B5EF4-FFF2-40B4-BE49-F238E27FC236}">
                <a16:creationId xmlns:a16="http://schemas.microsoft.com/office/drawing/2014/main" id="{8765A691-7E4B-4DCA-8E4D-9CED49F35F1D}"/>
              </a:ext>
            </a:extLst>
          </p:cNvPr>
          <p:cNvSpPr txBox="1"/>
          <p:nvPr/>
        </p:nvSpPr>
        <p:spPr>
          <a:xfrm>
            <a:off x="1669281" y="5490863"/>
            <a:ext cx="2892286"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rgbClr val="31B09C"/>
                </a:solidFill>
              </a:rPr>
              <a:t>Sub-question numbers</a:t>
            </a:r>
          </a:p>
        </p:txBody>
      </p:sp>
      <p:cxnSp>
        <p:nvCxnSpPr>
          <p:cNvPr id="6" name="Straight Arrow Connector 5">
            <a:extLst>
              <a:ext uri="{FF2B5EF4-FFF2-40B4-BE49-F238E27FC236}">
                <a16:creationId xmlns:a16="http://schemas.microsoft.com/office/drawing/2014/main" id="{F568ED62-A4E6-4EA0-A2FB-CF44C38F6436}"/>
              </a:ext>
            </a:extLst>
          </p:cNvPr>
          <p:cNvCxnSpPr>
            <a:cxnSpLocks/>
          </p:cNvCxnSpPr>
          <p:nvPr/>
        </p:nvCxnSpPr>
        <p:spPr>
          <a:xfrm flipV="1">
            <a:off x="2746996" y="3569496"/>
            <a:ext cx="1232821" cy="18678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3853BBF-C4E7-4CE3-BACD-C3D2832F5787}"/>
              </a:ext>
            </a:extLst>
          </p:cNvPr>
          <p:cNvCxnSpPr>
            <a:cxnSpLocks/>
          </p:cNvCxnSpPr>
          <p:nvPr/>
        </p:nvCxnSpPr>
        <p:spPr>
          <a:xfrm flipV="1">
            <a:off x="3012865" y="4334124"/>
            <a:ext cx="966952" cy="11032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everywhere highlight">
            <a:extLst>
              <a:ext uri="{FF2B5EF4-FFF2-40B4-BE49-F238E27FC236}">
                <a16:creationId xmlns:a16="http://schemas.microsoft.com/office/drawing/2014/main" id="{3F670C23-AEB2-4070-98CA-007DB57B804E}"/>
              </a:ext>
            </a:extLst>
          </p:cNvPr>
          <p:cNvSpPr/>
          <p:nvPr/>
        </p:nvSpPr>
        <p:spPr>
          <a:xfrm>
            <a:off x="3572713" y="3085406"/>
            <a:ext cx="7072487" cy="746234"/>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some parts highlight">
            <a:extLst>
              <a:ext uri="{FF2B5EF4-FFF2-40B4-BE49-F238E27FC236}">
                <a16:creationId xmlns:a16="http://schemas.microsoft.com/office/drawing/2014/main" id="{D6210D3A-C4EF-4A94-8728-58908750A53E}"/>
              </a:ext>
            </a:extLst>
          </p:cNvPr>
          <p:cNvSpPr/>
          <p:nvPr/>
        </p:nvSpPr>
        <p:spPr>
          <a:xfrm>
            <a:off x="3572713" y="3863170"/>
            <a:ext cx="7072487" cy="746234"/>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9322662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22"/>
                                        </p:tgtEl>
                                      </p:cBhvr>
                                    </p:animEffect>
                                    <p:set>
                                      <p:cBhvr>
                                        <p:cTn id="24" dur="1" fill="hold">
                                          <p:stCondLst>
                                            <p:cond delay="499"/>
                                          </p:stCondLst>
                                        </p:cTn>
                                        <p:tgtEl>
                                          <p:spTgt spid="22"/>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2" grpId="0" animBg="1"/>
      <p:bldP spid="22" grpId="1"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611122"/>
            <a:chOff x="-1235" y="-815"/>
            <a:chExt cx="11979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4490" cy="584775"/>
            </a:xfrm>
            <a:prstGeom prst="rect">
              <a:avLst/>
            </a:prstGeom>
            <a:noFill/>
          </p:spPr>
          <p:txBody>
            <a:bodyPr wrap="square">
              <a:spAutoFit/>
            </a:bodyPr>
            <a:lstStyle/>
            <a:p>
              <a:r>
                <a:rPr lang="en-GB" sz="3200" dirty="0">
                  <a:solidFill>
                    <a:srgbClr val="595959"/>
                  </a:solidFill>
                </a:rPr>
                <a:t>Column 3: Question</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13" name="Picture 12">
            <a:extLst>
              <a:ext uri="{FF2B5EF4-FFF2-40B4-BE49-F238E27FC236}">
                <a16:creationId xmlns:a16="http://schemas.microsoft.com/office/drawing/2014/main" id="{2DBC79C2-4C35-49FC-A5B3-3BC43AB126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5340" y="1260391"/>
            <a:ext cx="9641319" cy="3162900"/>
          </a:xfrm>
          <a:prstGeom prst="rect">
            <a:avLst/>
          </a:prstGeom>
        </p:spPr>
      </p:pic>
      <p:sp>
        <p:nvSpPr>
          <p:cNvPr id="22" name="everywhere highlight">
            <a:extLst>
              <a:ext uri="{FF2B5EF4-FFF2-40B4-BE49-F238E27FC236}">
                <a16:creationId xmlns:a16="http://schemas.microsoft.com/office/drawing/2014/main" id="{3F670C23-AEB2-4070-98CA-007DB57B804E}"/>
              </a:ext>
            </a:extLst>
          </p:cNvPr>
          <p:cNvSpPr/>
          <p:nvPr/>
        </p:nvSpPr>
        <p:spPr>
          <a:xfrm>
            <a:off x="2796987" y="2570832"/>
            <a:ext cx="8119671" cy="900000"/>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some parts highlight">
            <a:extLst>
              <a:ext uri="{FF2B5EF4-FFF2-40B4-BE49-F238E27FC236}">
                <a16:creationId xmlns:a16="http://schemas.microsoft.com/office/drawing/2014/main" id="{D6210D3A-C4EF-4A94-8728-58908750A53E}"/>
              </a:ext>
            </a:extLst>
          </p:cNvPr>
          <p:cNvSpPr/>
          <p:nvPr/>
        </p:nvSpPr>
        <p:spPr>
          <a:xfrm>
            <a:off x="2129176" y="2570832"/>
            <a:ext cx="8787482" cy="900000"/>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35005212-D6FB-465F-87A9-BAB973CE0746}"/>
              </a:ext>
            </a:extLst>
          </p:cNvPr>
          <p:cNvSpPr txBox="1"/>
          <p:nvPr/>
        </p:nvSpPr>
        <p:spPr>
          <a:xfrm>
            <a:off x="609456" y="4842009"/>
            <a:ext cx="10973087"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b="1" dirty="0"/>
              <a:t>These sentences must be read to the respondent</a:t>
            </a:r>
            <a:r>
              <a:rPr lang="en-GB" sz="2400" dirty="0"/>
              <a:t>, </a:t>
            </a:r>
          </a:p>
          <a:p>
            <a:pPr algn="ctr"/>
            <a:r>
              <a:rPr lang="en-GB" sz="2400" dirty="0"/>
              <a:t>so that they know what to expect from the next set of questions.</a:t>
            </a:r>
          </a:p>
        </p:txBody>
      </p:sp>
      <p:sp>
        <p:nvSpPr>
          <p:cNvPr id="12" name="Rectangle 11">
            <a:extLst>
              <a:ext uri="{FF2B5EF4-FFF2-40B4-BE49-F238E27FC236}">
                <a16:creationId xmlns:a16="http://schemas.microsoft.com/office/drawing/2014/main" id="{312D17CC-2C0F-4472-A5A4-7C398D047A2D}"/>
              </a:ext>
            </a:extLst>
          </p:cNvPr>
          <p:cNvSpPr/>
          <p:nvPr/>
        </p:nvSpPr>
        <p:spPr>
          <a:xfrm>
            <a:off x="536770" y="4842009"/>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9376368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18"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611122"/>
            <a:chOff x="-1235" y="-815"/>
            <a:chExt cx="11979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4490" cy="584775"/>
            </a:xfrm>
            <a:prstGeom prst="rect">
              <a:avLst/>
            </a:prstGeom>
            <a:noFill/>
          </p:spPr>
          <p:txBody>
            <a:bodyPr wrap="square">
              <a:spAutoFit/>
            </a:bodyPr>
            <a:lstStyle/>
            <a:p>
              <a:r>
                <a:rPr lang="en-GB" sz="3200" dirty="0">
                  <a:solidFill>
                    <a:srgbClr val="595959"/>
                  </a:solidFill>
                </a:rPr>
                <a:t>Column 3: Question</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13" name="Picture 12">
            <a:extLst>
              <a:ext uri="{FF2B5EF4-FFF2-40B4-BE49-F238E27FC236}">
                <a16:creationId xmlns:a16="http://schemas.microsoft.com/office/drawing/2014/main" id="{2DBC79C2-4C35-49FC-A5B3-3BC43AB126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000" y="1625251"/>
            <a:ext cx="10620000" cy="2433177"/>
          </a:xfrm>
          <a:prstGeom prst="rect">
            <a:avLst/>
          </a:prstGeom>
        </p:spPr>
      </p:pic>
      <p:sp>
        <p:nvSpPr>
          <p:cNvPr id="22" name="everywhere highlight">
            <a:extLst>
              <a:ext uri="{FF2B5EF4-FFF2-40B4-BE49-F238E27FC236}">
                <a16:creationId xmlns:a16="http://schemas.microsoft.com/office/drawing/2014/main" id="{3F670C23-AEB2-4070-98CA-007DB57B804E}"/>
              </a:ext>
            </a:extLst>
          </p:cNvPr>
          <p:cNvSpPr/>
          <p:nvPr/>
        </p:nvSpPr>
        <p:spPr>
          <a:xfrm>
            <a:off x="4072699" y="2598734"/>
            <a:ext cx="7288982" cy="1417654"/>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bulletText1">
            <a:extLst>
              <a:ext uri="{FF2B5EF4-FFF2-40B4-BE49-F238E27FC236}">
                <a16:creationId xmlns:a16="http://schemas.microsoft.com/office/drawing/2014/main" id="{DB7C9ECD-D196-4D86-B0E8-C8AEFD33FDCA}"/>
              </a:ext>
            </a:extLst>
          </p:cNvPr>
          <p:cNvSpPr txBox="1"/>
          <p:nvPr/>
        </p:nvSpPr>
        <p:spPr>
          <a:xfrm>
            <a:off x="1274898" y="4615759"/>
            <a:ext cx="9918966"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instructions for the data collector appear in </a:t>
            </a:r>
            <a:r>
              <a:rPr lang="en-GB" sz="2400" b="1" dirty="0">
                <a:solidFill>
                  <a:schemeClr val="tx1">
                    <a:lumMod val="65000"/>
                    <a:lumOff val="35000"/>
                  </a:schemeClr>
                </a:solidFill>
              </a:rPr>
              <a:t>CAPITAL LETTERS</a:t>
            </a:r>
            <a:endParaRPr lang="en-GB" sz="2400" dirty="0">
              <a:solidFill>
                <a:schemeClr val="tx1">
                  <a:lumMod val="65000"/>
                  <a:lumOff val="35000"/>
                </a:schemeClr>
              </a:solidFill>
            </a:endParaRPr>
          </a:p>
        </p:txBody>
      </p:sp>
      <p:sp>
        <p:nvSpPr>
          <p:cNvPr id="16" name="bulletText2">
            <a:extLst>
              <a:ext uri="{FF2B5EF4-FFF2-40B4-BE49-F238E27FC236}">
                <a16:creationId xmlns:a16="http://schemas.microsoft.com/office/drawing/2014/main" id="{B1FFD5CE-CF33-46AA-8FD5-35E191F3BCEA}"/>
              </a:ext>
            </a:extLst>
          </p:cNvPr>
          <p:cNvSpPr txBox="1"/>
          <p:nvPr/>
        </p:nvSpPr>
        <p:spPr>
          <a:xfrm>
            <a:off x="1274897" y="5375728"/>
            <a:ext cx="9918965"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they help data collectors to complete the questionnaire as </a:t>
            </a:r>
            <a:r>
              <a:rPr lang="en-GB" sz="2400" b="1" dirty="0">
                <a:solidFill>
                  <a:schemeClr val="tx1">
                    <a:lumMod val="65000"/>
                    <a:lumOff val="35000"/>
                  </a:schemeClr>
                </a:solidFill>
              </a:rPr>
              <a:t>accurately</a:t>
            </a:r>
            <a:r>
              <a:rPr lang="en-GB" sz="2400" dirty="0">
                <a:solidFill>
                  <a:schemeClr val="tx1">
                    <a:lumMod val="65000"/>
                    <a:lumOff val="35000"/>
                  </a:schemeClr>
                </a:solidFill>
              </a:rPr>
              <a:t> and </a:t>
            </a:r>
            <a:r>
              <a:rPr lang="en-GB" sz="2400" b="1" dirty="0">
                <a:solidFill>
                  <a:schemeClr val="tx1">
                    <a:lumMod val="65000"/>
                    <a:lumOff val="35000"/>
                  </a:schemeClr>
                </a:solidFill>
              </a:rPr>
              <a:t>completely</a:t>
            </a:r>
            <a:r>
              <a:rPr lang="en-GB" sz="2400" dirty="0">
                <a:solidFill>
                  <a:schemeClr val="tx1">
                    <a:lumMod val="65000"/>
                    <a:lumOff val="35000"/>
                  </a:schemeClr>
                </a:solidFill>
              </a:rPr>
              <a:t> as possible</a:t>
            </a:r>
          </a:p>
        </p:txBody>
      </p:sp>
      <p:pic>
        <p:nvPicPr>
          <p:cNvPr id="17" name="bullet01">
            <a:extLst>
              <a:ext uri="{FF2B5EF4-FFF2-40B4-BE49-F238E27FC236}">
                <a16:creationId xmlns:a16="http://schemas.microsoft.com/office/drawing/2014/main" id="{EFF8BDC1-ADC0-460C-94FA-A967C675BD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6528" y="4785391"/>
            <a:ext cx="117692" cy="122400"/>
          </a:xfrm>
          <a:prstGeom prst="rect">
            <a:avLst/>
          </a:prstGeom>
        </p:spPr>
      </p:pic>
      <p:pic>
        <p:nvPicPr>
          <p:cNvPr id="23" name="bullet02">
            <a:extLst>
              <a:ext uri="{FF2B5EF4-FFF2-40B4-BE49-F238E27FC236}">
                <a16:creationId xmlns:a16="http://schemas.microsoft.com/office/drawing/2014/main" id="{6C9B017B-2E6D-4E76-BB3E-9FB14F4802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6528" y="5560909"/>
            <a:ext cx="117692" cy="122400"/>
          </a:xfrm>
          <a:prstGeom prst="rect">
            <a:avLst/>
          </a:prstGeom>
        </p:spPr>
      </p:pic>
    </p:spTree>
    <p:custDataLst>
      <p:tags r:id="rId1"/>
    </p:custDataLst>
    <p:extLst>
      <p:ext uri="{BB962C8B-B14F-4D97-AF65-F5344CB8AC3E}">
        <p14:creationId xmlns:p14="http://schemas.microsoft.com/office/powerpoint/2010/main" val="21709624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 calcmode="lin" valueType="num">
                                      <p:cBhvr>
                                        <p:cTn id="9" dur="500" fill="hold"/>
                                        <p:tgtEl>
                                          <p:spTgt spid="17"/>
                                        </p:tgtEl>
                                        <p:attrNameLst>
                                          <p:attrName>style.rotation</p:attrName>
                                        </p:attrNameLst>
                                      </p:cBhvr>
                                      <p:tavLst>
                                        <p:tav tm="0">
                                          <p:val>
                                            <p:fltVal val="90"/>
                                          </p:val>
                                        </p:tav>
                                        <p:tav tm="100000">
                                          <p:val>
                                            <p:fltVal val="0"/>
                                          </p:val>
                                        </p:tav>
                                      </p:tavLst>
                                    </p:anim>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fltVal val="0"/>
                                          </p:val>
                                        </p:tav>
                                        <p:tav tm="100000">
                                          <p:val>
                                            <p:strVal val="#ppt_w"/>
                                          </p:val>
                                        </p:tav>
                                      </p:tavLst>
                                    </p:anim>
                                    <p:anim calcmode="lin" valueType="num">
                                      <p:cBhvr>
                                        <p:cTn id="24" dur="500" fill="hold"/>
                                        <p:tgtEl>
                                          <p:spTgt spid="23"/>
                                        </p:tgtEl>
                                        <p:attrNameLst>
                                          <p:attrName>ppt_h</p:attrName>
                                        </p:attrNameLst>
                                      </p:cBhvr>
                                      <p:tavLst>
                                        <p:tav tm="0">
                                          <p:val>
                                            <p:fltVal val="0"/>
                                          </p:val>
                                        </p:tav>
                                        <p:tav tm="100000">
                                          <p:val>
                                            <p:strVal val="#ppt_h"/>
                                          </p:val>
                                        </p:tav>
                                      </p:tavLst>
                                    </p:anim>
                                    <p:anim calcmode="lin" valueType="num">
                                      <p:cBhvr>
                                        <p:cTn id="25" dur="500" fill="hold"/>
                                        <p:tgtEl>
                                          <p:spTgt spid="23"/>
                                        </p:tgtEl>
                                        <p:attrNameLst>
                                          <p:attrName>style.rotation</p:attrName>
                                        </p:attrNameLst>
                                      </p:cBhvr>
                                      <p:tavLst>
                                        <p:tav tm="0">
                                          <p:val>
                                            <p:fltVal val="90"/>
                                          </p:val>
                                        </p:tav>
                                        <p:tav tm="100000">
                                          <p:val>
                                            <p:fltVal val="0"/>
                                          </p:val>
                                        </p:tav>
                                      </p:tavLst>
                                    </p:anim>
                                    <p:animEffect transition="in" filter="fade">
                                      <p:cBhvr>
                                        <p:cTn id="26" dur="500"/>
                                        <p:tgtEl>
                                          <p:spTgt spid="23"/>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1979875" cy="611122"/>
            <a:chOff x="-1235" y="-815"/>
            <a:chExt cx="1197987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11244490" cy="584775"/>
            </a:xfrm>
            <a:prstGeom prst="rect">
              <a:avLst/>
            </a:prstGeom>
            <a:noFill/>
          </p:spPr>
          <p:txBody>
            <a:bodyPr wrap="square">
              <a:spAutoFit/>
            </a:bodyPr>
            <a:lstStyle/>
            <a:p>
              <a:r>
                <a:rPr lang="en-GB" sz="3200" dirty="0">
                  <a:solidFill>
                    <a:srgbClr val="595959"/>
                  </a:solidFill>
                </a:rPr>
                <a:t>Column 3: Question</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13" name="Picture 12">
            <a:extLst>
              <a:ext uri="{FF2B5EF4-FFF2-40B4-BE49-F238E27FC236}">
                <a16:creationId xmlns:a16="http://schemas.microsoft.com/office/drawing/2014/main" id="{2DBC79C2-4C35-49FC-A5B3-3BC43AB126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000" y="1625252"/>
            <a:ext cx="10620000" cy="2433177"/>
          </a:xfrm>
          <a:prstGeom prst="rect">
            <a:avLst/>
          </a:prstGeom>
        </p:spPr>
      </p:pic>
      <p:sp>
        <p:nvSpPr>
          <p:cNvPr id="22" name="highlight1">
            <a:extLst>
              <a:ext uri="{FF2B5EF4-FFF2-40B4-BE49-F238E27FC236}">
                <a16:creationId xmlns:a16="http://schemas.microsoft.com/office/drawing/2014/main" id="{3F670C23-AEB2-4070-98CA-007DB57B804E}"/>
              </a:ext>
            </a:extLst>
          </p:cNvPr>
          <p:cNvSpPr/>
          <p:nvPr/>
        </p:nvSpPr>
        <p:spPr>
          <a:xfrm>
            <a:off x="2706356" y="1625253"/>
            <a:ext cx="8613285" cy="991824"/>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bulletText1">
            <a:extLst>
              <a:ext uri="{FF2B5EF4-FFF2-40B4-BE49-F238E27FC236}">
                <a16:creationId xmlns:a16="http://schemas.microsoft.com/office/drawing/2014/main" id="{842CCA2A-4080-49A8-97F2-D89F4E4D1114}"/>
              </a:ext>
            </a:extLst>
          </p:cNvPr>
          <p:cNvSpPr txBox="1"/>
          <p:nvPr/>
        </p:nvSpPr>
        <p:spPr>
          <a:xfrm>
            <a:off x="1274898" y="4615759"/>
            <a:ext cx="9918966"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instructions for the data collector appear in </a:t>
            </a:r>
            <a:r>
              <a:rPr lang="en-GB" sz="2400" b="1" dirty="0">
                <a:solidFill>
                  <a:schemeClr val="tx1">
                    <a:lumMod val="65000"/>
                    <a:lumOff val="35000"/>
                  </a:schemeClr>
                </a:solidFill>
              </a:rPr>
              <a:t>CAPITAL LETTERS</a:t>
            </a:r>
            <a:endParaRPr lang="en-GB" sz="2400" dirty="0">
              <a:solidFill>
                <a:schemeClr val="tx1">
                  <a:lumMod val="65000"/>
                  <a:lumOff val="35000"/>
                </a:schemeClr>
              </a:solidFill>
            </a:endParaRPr>
          </a:p>
        </p:txBody>
      </p:sp>
      <p:sp>
        <p:nvSpPr>
          <p:cNvPr id="11" name="bulletText2">
            <a:extLst>
              <a:ext uri="{FF2B5EF4-FFF2-40B4-BE49-F238E27FC236}">
                <a16:creationId xmlns:a16="http://schemas.microsoft.com/office/drawing/2014/main" id="{C1B1F914-1F0B-47D5-BFE0-8075A5300885}"/>
              </a:ext>
            </a:extLst>
          </p:cNvPr>
          <p:cNvSpPr txBox="1"/>
          <p:nvPr/>
        </p:nvSpPr>
        <p:spPr>
          <a:xfrm>
            <a:off x="1274897" y="5375728"/>
            <a:ext cx="9918965" cy="830997"/>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they help data collectors to complete the questionnaire as </a:t>
            </a:r>
            <a:r>
              <a:rPr lang="en-GB" sz="2400" b="1" dirty="0">
                <a:solidFill>
                  <a:schemeClr val="tx1">
                    <a:lumMod val="65000"/>
                    <a:lumOff val="35000"/>
                  </a:schemeClr>
                </a:solidFill>
              </a:rPr>
              <a:t>accurately</a:t>
            </a:r>
            <a:r>
              <a:rPr lang="en-GB" sz="2400" dirty="0">
                <a:solidFill>
                  <a:schemeClr val="tx1">
                    <a:lumMod val="65000"/>
                    <a:lumOff val="35000"/>
                  </a:schemeClr>
                </a:solidFill>
              </a:rPr>
              <a:t> and </a:t>
            </a:r>
            <a:r>
              <a:rPr lang="en-GB" sz="2400" b="1" dirty="0">
                <a:solidFill>
                  <a:schemeClr val="tx1">
                    <a:lumMod val="65000"/>
                    <a:lumOff val="35000"/>
                  </a:schemeClr>
                </a:solidFill>
              </a:rPr>
              <a:t>completely</a:t>
            </a:r>
            <a:r>
              <a:rPr lang="en-GB" sz="2400" dirty="0">
                <a:solidFill>
                  <a:schemeClr val="tx1">
                    <a:lumMod val="65000"/>
                    <a:lumOff val="35000"/>
                  </a:schemeClr>
                </a:solidFill>
              </a:rPr>
              <a:t> as possible</a:t>
            </a:r>
          </a:p>
        </p:txBody>
      </p:sp>
      <p:pic>
        <p:nvPicPr>
          <p:cNvPr id="12" name="bullet01">
            <a:extLst>
              <a:ext uri="{FF2B5EF4-FFF2-40B4-BE49-F238E27FC236}">
                <a16:creationId xmlns:a16="http://schemas.microsoft.com/office/drawing/2014/main" id="{1A43A8FA-2F1B-45A4-8198-B4655853D4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6528" y="4785391"/>
            <a:ext cx="117692" cy="122400"/>
          </a:xfrm>
          <a:prstGeom prst="rect">
            <a:avLst/>
          </a:prstGeom>
        </p:spPr>
      </p:pic>
      <p:pic>
        <p:nvPicPr>
          <p:cNvPr id="15" name="bullet02">
            <a:extLst>
              <a:ext uri="{FF2B5EF4-FFF2-40B4-BE49-F238E27FC236}">
                <a16:creationId xmlns:a16="http://schemas.microsoft.com/office/drawing/2014/main" id="{46EB144C-A93E-4285-B214-DBA8AEA010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6528" y="5560909"/>
            <a:ext cx="117692" cy="122400"/>
          </a:xfrm>
          <a:prstGeom prst="rect">
            <a:avLst/>
          </a:prstGeom>
        </p:spPr>
      </p:pic>
      <p:sp>
        <p:nvSpPr>
          <p:cNvPr id="14" name="highlight2">
            <a:extLst>
              <a:ext uri="{FF2B5EF4-FFF2-40B4-BE49-F238E27FC236}">
                <a16:creationId xmlns:a16="http://schemas.microsoft.com/office/drawing/2014/main" id="{ABF284E6-4DEB-4E18-A6B1-757E89E6877D}"/>
              </a:ext>
            </a:extLst>
          </p:cNvPr>
          <p:cNvSpPr/>
          <p:nvPr/>
        </p:nvSpPr>
        <p:spPr>
          <a:xfrm>
            <a:off x="4035972" y="2617077"/>
            <a:ext cx="7326848" cy="1441352"/>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1447253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1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tkinson Hyperlegible"/>
        <a:ea typeface=""/>
        <a:cs typeface=""/>
      </a:majorFont>
      <a:minorFont>
        <a:latin typeface="Atkinson Hyperlegib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17592</TotalTime>
  <Words>3032</Words>
  <Application>Microsoft Office PowerPoint</Application>
  <PresentationFormat>Widescreen</PresentationFormat>
  <Paragraphs>294</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Courier New</vt:lpstr>
      <vt:lpstr>Atkinson Hyperlegible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HHFA_dc_tot_module2_unit2_en</dc:title>
  <dc:creator>WHO</dc:creator>
  <cp:lastModifiedBy>G Johnson</cp:lastModifiedBy>
  <cp:revision>278</cp:revision>
  <dcterms:created xsi:type="dcterms:W3CDTF">2022-07-29T14:12:36Z</dcterms:created>
  <dcterms:modified xsi:type="dcterms:W3CDTF">2023-01-25T09:30:35Z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49A61451-EF37-459D-B250-D6265FEC33DA</vt:lpwstr>
  </property>
  <property fmtid="{D5CDD505-2E9C-101B-9397-08002B2CF9AE}" pid="3" name="ArticulatePath">
    <vt:lpwstr>skin-v0.2</vt:lpwstr>
  </property>
</Properties>
</file>